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327" r:id="rId2"/>
    <p:sldId id="449" r:id="rId3"/>
    <p:sldId id="427" r:id="rId4"/>
    <p:sldId id="343" r:id="rId5"/>
    <p:sldId id="336" r:id="rId6"/>
    <p:sldId id="461" r:id="rId7"/>
    <p:sldId id="453" r:id="rId8"/>
    <p:sldId id="462" r:id="rId9"/>
    <p:sldId id="437" r:id="rId10"/>
    <p:sldId id="447" r:id="rId11"/>
    <p:sldId id="446" r:id="rId12"/>
    <p:sldId id="429" r:id="rId13"/>
    <p:sldId id="481" r:id="rId14"/>
    <p:sldId id="454" r:id="rId15"/>
    <p:sldId id="482" r:id="rId16"/>
    <p:sldId id="359" r:id="rId17"/>
    <p:sldId id="333" r:id="rId18"/>
    <p:sldId id="334" r:id="rId19"/>
    <p:sldId id="435" r:id="rId20"/>
    <p:sldId id="340" r:id="rId21"/>
    <p:sldId id="341" r:id="rId22"/>
    <p:sldId id="422" r:id="rId23"/>
    <p:sldId id="423" r:id="rId24"/>
    <p:sldId id="441" r:id="rId25"/>
    <p:sldId id="436" r:id="rId26"/>
    <p:sldId id="419" r:id="rId27"/>
    <p:sldId id="337" r:id="rId28"/>
    <p:sldId id="367" r:id="rId29"/>
    <p:sldId id="368" r:id="rId30"/>
    <p:sldId id="420" r:id="rId31"/>
    <p:sldId id="443" r:id="rId32"/>
    <p:sldId id="365" r:id="rId33"/>
    <p:sldId id="366" r:id="rId34"/>
    <p:sldId id="455" r:id="rId35"/>
    <p:sldId id="456" r:id="rId36"/>
    <p:sldId id="471" r:id="rId37"/>
    <p:sldId id="467" r:id="rId38"/>
    <p:sldId id="468" r:id="rId39"/>
    <p:sldId id="469" r:id="rId40"/>
    <p:sldId id="470" r:id="rId41"/>
    <p:sldId id="451" r:id="rId42"/>
    <p:sldId id="463" r:id="rId43"/>
    <p:sldId id="464" r:id="rId44"/>
    <p:sldId id="442" r:id="rId45"/>
    <p:sldId id="448" r:id="rId46"/>
    <p:sldId id="478" r:id="rId47"/>
    <p:sldId id="477" r:id="rId48"/>
    <p:sldId id="479" r:id="rId49"/>
    <p:sldId id="474" r:id="rId50"/>
    <p:sldId id="480" r:id="rId51"/>
    <p:sldId id="465" r:id="rId52"/>
    <p:sldId id="457" r:id="rId53"/>
    <p:sldId id="458" r:id="rId54"/>
    <p:sldId id="450" r:id="rId55"/>
    <p:sldId id="438" r:id="rId56"/>
    <p:sldId id="428" r:id="rId57"/>
    <p:sldId id="459" r:id="rId58"/>
    <p:sldId id="460" r:id="rId59"/>
    <p:sldId id="424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6"/>
    <p:restoredTop sz="94712"/>
  </p:normalViewPr>
  <p:slideViewPr>
    <p:cSldViewPr snapToGrid="0" snapToObjects="1">
      <p:cViewPr varScale="1">
        <p:scale>
          <a:sx n="115" d="100"/>
          <a:sy n="115" d="100"/>
        </p:scale>
        <p:origin x="21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0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84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25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75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2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32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52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33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38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0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39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37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40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4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602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1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3763229-22A8-9C4A-AB47-65D86C427034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536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76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98640A2-BCB0-EE4A-B049-73DDF6975BAA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638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1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7ED5378-715C-A049-865E-513CF6E3EBCD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6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7ED5378-715C-A049-865E-513CF6E3EBCD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337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7ED5378-715C-A049-865E-513CF6E3EBCD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897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B0F95F2-1CC3-AB44-94A6-8D4AF20D5F38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843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97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DDD7FA3-371E-7F4F-91D0-A0734004905B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945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93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10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12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name</a:t>
            </a:r>
            <a:r>
              <a:rPr lang="en-US" baseline="0" dirty="0" smtClean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.wdp"/><Relationship Id="rId5" Type="http://schemas.openxmlformats.org/officeDocument/2006/relationships/image" Target="../media/image12.png"/><Relationship Id="rId6" Type="http://schemas.microsoft.com/office/2007/relationships/hdphoto" Target="../media/hdphoto6.wdp"/><Relationship Id="rId7" Type="http://schemas.microsoft.com/office/2007/relationships/hdphoto" Target="../media/hdphoto7.wdp"/><Relationship Id="rId8" Type="http://schemas.openxmlformats.org/officeDocument/2006/relationships/image" Target="../media/image9.png"/><Relationship Id="rId9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8.wdp"/><Relationship Id="rId5" Type="http://schemas.microsoft.com/office/2007/relationships/hdphoto" Target="../media/hdphoto9.wdp"/><Relationship Id="rId6" Type="http://schemas.microsoft.com/office/2007/relationships/hdphoto" Target="../media/hdphoto10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6.wdp"/><Relationship Id="rId5" Type="http://schemas.microsoft.com/office/2007/relationships/hdphoto" Target="../media/hdphoto12.wdp"/><Relationship Id="rId6" Type="http://schemas.openxmlformats.org/officeDocument/2006/relationships/image" Target="../media/image9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3.wdp"/><Relationship Id="rId5" Type="http://schemas.microsoft.com/office/2007/relationships/hdphoto" Target="../media/hdphoto14.wdp"/><Relationship Id="rId6" Type="http://schemas.microsoft.com/office/2007/relationships/hdphoto" Target="../media/hdphoto15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6.wdp"/><Relationship Id="rId5" Type="http://schemas.microsoft.com/office/2007/relationships/hdphoto" Target="../media/hdphoto16.wdp"/><Relationship Id="rId6" Type="http://schemas.microsoft.com/office/2007/relationships/hdphoto" Target="../media/hdphoto17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8.wdp"/><Relationship Id="rId5" Type="http://schemas.microsoft.com/office/2007/relationships/hdphoto" Target="../media/hdphoto19.wdp"/><Relationship Id="rId6" Type="http://schemas.microsoft.com/office/2007/relationships/hdphoto" Target="../media/hdphoto20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1.wdp"/><Relationship Id="rId5" Type="http://schemas.microsoft.com/office/2007/relationships/hdphoto" Target="../media/hdphoto19.wdp"/><Relationship Id="rId6" Type="http://schemas.microsoft.com/office/2007/relationships/hdphoto" Target="../media/hdphoto7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.wdp"/><Relationship Id="rId5" Type="http://schemas.openxmlformats.org/officeDocument/2006/relationships/image" Target="../media/image12.png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openxmlformats.org/officeDocument/2006/relationships/image" Target="../media/image9.png"/><Relationship Id="rId9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 smtClean="0">
                  <a:latin typeface="Courier New" charset="0"/>
                </a:rPr>
                <a:t>  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 smtClean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  <a:endParaRPr lang="en-US" sz="2000" dirty="0">
                <a:latin typeface="Courier New" charset="0"/>
              </a:endParaRP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82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83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56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406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262" y="4384956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Programs are </a:t>
            </a:r>
            <a:r>
              <a:rPr lang="en-US" sz="3600" i="1" dirty="0" smtClean="0">
                <a:solidFill>
                  <a:schemeClr val="bg1"/>
                </a:solidFill>
              </a:rPr>
              <a:t>control flow </a:t>
            </a:r>
            <a:r>
              <a:rPr lang="en-US" sz="3600" dirty="0" smtClean="0">
                <a:solidFill>
                  <a:schemeClr val="bg1"/>
                </a:solidFill>
              </a:rPr>
              <a:t>and </a:t>
            </a:r>
            <a:r>
              <a:rPr lang="en-US" sz="3600" i="1" dirty="0" smtClean="0">
                <a:solidFill>
                  <a:schemeClr val="bg1"/>
                </a:solidFill>
              </a:rPr>
              <a:t>variables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 variable?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79" y="2598234"/>
            <a:ext cx="2263698" cy="226369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Challenge Carbon Dating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64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77045" y="352123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27833" y="3004449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40795" y="3606956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80233" y="3610131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Three Properties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0233" y="2233809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3684" y="4664575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9332" y="250864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97341" y="2675248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69332" y="3018954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21972" y="4166441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</a:t>
            </a:r>
            <a:r>
              <a:rPr lang="en-US" sz="3000" dirty="0" smtClean="0">
                <a:latin typeface="Courier"/>
                <a:cs typeface="Courier"/>
              </a:rPr>
              <a:t>0.2;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letter = ‘c’;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isLove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* Why is it called a double?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Double: How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Answers could </a:t>
            </a:r>
            <a:r>
              <a:rPr lang="en-US" smtClean="0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: How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It is weird to </a:t>
            </a:r>
            <a:r>
              <a:rPr lang="en-US" smtClean="0"/>
              <a:t>say something like 1.7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</a:t>
            </a:r>
            <a:r>
              <a:rPr lang="en-US" sz="3600" dirty="0" smtClean="0">
                <a:solidFill>
                  <a:schemeClr val="bg1"/>
                </a:solidFill>
              </a:rPr>
              <a:t>ssignment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0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62" y="2286125"/>
            <a:ext cx="68798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msg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msg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327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See you another day, </a:t>
            </a:r>
            <a:r>
              <a:rPr lang="en-US" sz="2400" dirty="0" err="1" smtClean="0">
                <a:solidFill>
                  <a:srgbClr val="0027FF"/>
                </a:solidFill>
              </a:rPr>
              <a:t>tio</a:t>
            </a:r>
            <a:r>
              <a:rPr lang="en-US" sz="2400" dirty="0" smtClean="0">
                <a:solidFill>
                  <a:srgbClr val="0027FF"/>
                </a:solidFill>
              </a:rPr>
              <a:t>.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01444" y="1583472"/>
            <a:ext cx="8140390" cy="3501483"/>
          </a:xfrm>
          <a:prstGeom prst="roundRect">
            <a:avLst>
              <a:gd name="adj" fmla="val 646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Review: 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2098" y="2029521"/>
            <a:ext cx="73040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Each method solves one ”problem”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Methods should have good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Comment each of your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Length of methods should be &lt; 15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Methods should ideally be generalizable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62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The general rule is: </a:t>
            </a:r>
            <a:r>
              <a:rPr lang="en-US" dirty="0" smtClean="0"/>
              <a:t>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Operation Examples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262" y="4384956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935" y="38162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 Program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8089" y="4646340"/>
            <a:ext cx="267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SuperKarel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427463" y="4398815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480950" y="3947532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8719" y="2430966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2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Programs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 smtClean="0"/>
              <a:t> is a variable </a:t>
            </a:r>
            <a:r>
              <a:rPr lang="en-US" sz="2400" b="0" dirty="0" smtClean="0"/>
              <a:t>type that </a:t>
            </a:r>
            <a:r>
              <a:rPr lang="en-US" sz="2400" b="0" dirty="0" smtClean="0"/>
              <a:t>stores a rectangle.</a:t>
            </a:r>
            <a:endParaRPr lang="en-US" sz="2400" b="0" dirty="0"/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801488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</a:t>
              </a:r>
              <a:r>
                <a:rPr lang="en-US" sz="2400" b="0" dirty="0" smtClean="0"/>
                <a:t>displays a </a:t>
              </a:r>
              <a:r>
                <a:rPr lang="en-US" sz="2400" b="0" dirty="0" smtClean="0"/>
                <a:t>blue square</a:t>
              </a:r>
              <a:endParaRPr lang="en-US" sz="2400" b="0" dirty="0"/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 smtClean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(200, 200)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rect.setFilled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rect.setColor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Color.BLUE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, 50, 50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76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0,0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Courier"/>
                <a:cs typeface="Courier"/>
              </a:rPr>
              <a:t>getHeight</a:t>
            </a:r>
            <a:r>
              <a:rPr lang="en-US" sz="3600" dirty="0" smtClean="0">
                <a:latin typeface="Courier"/>
                <a:cs typeface="Courier"/>
              </a:rPr>
              <a:t>();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Courier"/>
                <a:cs typeface="Courier"/>
              </a:rPr>
              <a:t>getWidth</a:t>
            </a:r>
            <a:r>
              <a:rPr lang="en-US" sz="3600" dirty="0" smtClean="0">
                <a:latin typeface="Courier"/>
                <a:cs typeface="Courier"/>
              </a:rPr>
              <a:t>();</a:t>
            </a:r>
            <a:endParaRPr lang="en-US" sz="3600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40,120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120,40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1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64610"/>
            <a:chOff x="3938177" y="4508469"/>
            <a:chExt cx="3131696" cy="964610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See you on the midterm       .</a:t>
              </a:r>
              <a:endParaRPr lang="en-US" sz="28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1381" y="4895384"/>
              <a:ext cx="559060" cy="577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b="0" dirty="0"/>
              <a:t> 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run()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oval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getWidth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getHeight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oval.setFilled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oval.setColor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Color.GREEN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add(oval, 0, 0);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98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49" y="624938"/>
            <a:ext cx="7928517" cy="57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 smtClean="0">
                <a:latin typeface="Courier New" charset="0"/>
              </a:rPr>
              <a:t>others</a:t>
            </a:r>
            <a:r>
              <a:rPr lang="mr-IN" altLang="en-US" i="1" dirty="0" smtClean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Variable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332" y="4226312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(350, 270);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2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  <p:bldP spid="2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196790" y="3958682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Primitive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267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Class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5209" y="4055458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</a:t>
            </a:r>
            <a:r>
              <a:rPr lang="en-US" sz="2400" dirty="0" smtClean="0"/>
              <a:t>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constructed using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56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0" grpId="0"/>
      <p:bldP spid="6" grpId="0"/>
      <p:bldP spid="22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12596" y="2100456"/>
            <a:ext cx="8229600" cy="2667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33400" y="2057400"/>
            <a:ext cx="8077200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1800" b="1" dirty="0">
                <a:latin typeface="Courier New" charset="0"/>
              </a:rPr>
              <a:t>public class </a:t>
            </a:r>
            <a:r>
              <a:rPr lang="en-US" altLang="en-US" sz="1800" b="1" dirty="0" err="1">
                <a:latin typeface="Courier New" charset="0"/>
              </a:rPr>
              <a:t>HelloProgram</a:t>
            </a:r>
            <a:r>
              <a:rPr lang="en-US" altLang="en-US" sz="1800" b="1" dirty="0">
                <a:latin typeface="Courier New" charset="0"/>
              </a:rPr>
              <a:t> extends </a:t>
            </a:r>
            <a:r>
              <a:rPr lang="en-US" altLang="en-US" sz="1800" b="1" dirty="0" err="1">
                <a:latin typeface="Courier New" charset="0"/>
              </a:rPr>
              <a:t>GraphicsProgram</a:t>
            </a:r>
            <a:r>
              <a:rPr lang="en-US" altLang="en-US" sz="1800" b="1" dirty="0">
                <a:latin typeface="Courier New" charset="0"/>
              </a:rPr>
              <a:t> {</a:t>
            </a:r>
          </a:p>
          <a:p>
            <a:r>
              <a:rPr lang="en-US" altLang="en-US" sz="1800" b="1" dirty="0">
                <a:latin typeface="Courier New" charset="0"/>
              </a:rPr>
              <a:t>   public void run()</a:t>
            </a:r>
            <a:r>
              <a:rPr lang="en-US" altLang="en-US" sz="1200" b="1" dirty="0"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{</a:t>
            </a: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err="1">
                <a:latin typeface="Courier New" charset="0"/>
              </a:rPr>
              <a:t>GLabel</a:t>
            </a:r>
            <a:r>
              <a:rPr lang="en-US" altLang="en-US" sz="1800" b="1" dirty="0">
                <a:latin typeface="Courier New" charset="0"/>
              </a:rPr>
              <a:t> label = new </a:t>
            </a:r>
            <a:r>
              <a:rPr lang="en-US" altLang="en-US" sz="1800" b="1" dirty="0" err="1">
                <a:latin typeface="Courier New" charset="0"/>
              </a:rPr>
              <a:t>GLabel</a:t>
            </a:r>
            <a:r>
              <a:rPr lang="en-US" altLang="en-US" sz="1800" b="1" dirty="0">
                <a:latin typeface="Courier New" charset="0"/>
              </a:rPr>
              <a:t>("hello,</a:t>
            </a:r>
            <a:r>
              <a:rPr lang="en-US" altLang="en-US" sz="1400" b="1" dirty="0"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world</a:t>
            </a:r>
            <a:r>
              <a:rPr lang="en-US" altLang="en-US" sz="1800" b="1" dirty="0" smtClean="0">
                <a:latin typeface="Courier New" charset="0"/>
              </a:rPr>
              <a:t>");</a:t>
            </a:r>
            <a:endParaRPr lang="en-US" altLang="en-US" sz="1800" b="1" dirty="0">
              <a:latin typeface="Courier New" charset="0"/>
            </a:endParaRP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err="1">
                <a:latin typeface="Courier New" charset="0"/>
              </a:rPr>
              <a:t>label.setFont</a:t>
            </a:r>
            <a:r>
              <a:rPr lang="en-US" altLang="en-US" sz="1800" b="1" dirty="0">
                <a:latin typeface="Courier New" charset="0"/>
              </a:rPr>
              <a:t>("SansSerif-36");</a:t>
            </a: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err="1">
                <a:latin typeface="Courier New" charset="0"/>
              </a:rPr>
              <a:t>label.setColor</a:t>
            </a:r>
            <a:r>
              <a:rPr lang="en-US" altLang="en-US" sz="1800" b="1" dirty="0">
                <a:latin typeface="Courier New" charset="0"/>
              </a:rPr>
              <a:t>(</a:t>
            </a:r>
            <a:r>
              <a:rPr lang="en-US" altLang="en-US" sz="1800" b="1" dirty="0" err="1">
                <a:latin typeface="Courier New" charset="0"/>
              </a:rPr>
              <a:t>Color.RED</a:t>
            </a:r>
            <a:r>
              <a:rPr lang="en-US" altLang="en-US" sz="1800" b="1" dirty="0">
                <a:latin typeface="Courier New" charset="0"/>
              </a:rPr>
              <a:t>);</a:t>
            </a: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smtClean="0">
                <a:latin typeface="Courier New" charset="0"/>
              </a:rPr>
              <a:t>add(label, 100, 75);</a:t>
            </a:r>
            <a:endParaRPr lang="en-US" altLang="en-US" sz="1800" b="1" dirty="0">
              <a:latin typeface="Courier New" charset="0"/>
            </a:endParaRPr>
          </a:p>
          <a:p>
            <a:r>
              <a:rPr lang="en-US" altLang="en-US" sz="1800" b="1" dirty="0">
                <a:latin typeface="Courier New" charset="0"/>
              </a:rPr>
              <a:t>   }</a:t>
            </a:r>
          </a:p>
          <a:p>
            <a:r>
              <a:rPr lang="en-US" altLang="en-US" sz="1800" b="1" dirty="0">
                <a:latin typeface="Courier New" charset="0"/>
              </a:rPr>
              <a:t>}</a:t>
            </a:r>
          </a:p>
        </p:txBody>
      </p:sp>
      <p:grpSp>
        <p:nvGrpSpPr>
          <p:cNvPr id="6148" name="Group 4"/>
          <p:cNvGrpSpPr>
            <a:grpSpLocks/>
          </p:cNvGrpSpPr>
          <p:nvPr/>
        </p:nvGrpSpPr>
        <p:grpSpPr bwMode="auto">
          <a:xfrm>
            <a:off x="2311400" y="4897089"/>
            <a:ext cx="4521200" cy="1606550"/>
            <a:chOff x="1424" y="3072"/>
            <a:chExt cx="2848" cy="1012"/>
          </a:xfrm>
        </p:grpSpPr>
        <p:pic>
          <p:nvPicPr>
            <p:cNvPr id="6177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78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r>
                <a:rPr lang="en-US" altLang="en-US" sz="1000" b="1">
                  <a:solidFill>
                    <a:schemeClr val="bg2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048584" name="Text Box 8"/>
          <p:cNvSpPr txBox="1">
            <a:spLocks noChangeArrowheads="1"/>
          </p:cNvSpPr>
          <p:nvPr/>
        </p:nvSpPr>
        <p:spPr bwMode="auto">
          <a:xfrm>
            <a:off x="2971800" y="5284439"/>
            <a:ext cx="243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200">
                <a:solidFill>
                  <a:srgbClr val="CC0000"/>
                </a:solidFill>
                <a:latin typeface="Helvetica" charset="0"/>
              </a:rPr>
              <a:t>hello, world</a:t>
            </a:r>
            <a:endParaRPr lang="en-US" altLang="en-US" sz="3200">
              <a:solidFill>
                <a:srgbClr val="CC0000"/>
              </a:solidFill>
              <a:latin typeface="Charcoal CY" charset="0"/>
            </a:endParaRPr>
          </a:p>
        </p:txBody>
      </p:sp>
      <p:sp>
        <p:nvSpPr>
          <p:cNvPr id="1048585" name="Rectangle 9"/>
          <p:cNvSpPr>
            <a:spLocks noChangeArrowheads="1"/>
          </p:cNvSpPr>
          <p:nvPr/>
        </p:nvSpPr>
        <p:spPr bwMode="auto">
          <a:xfrm>
            <a:off x="1371600" y="2705100"/>
            <a:ext cx="5865541" cy="2952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048586" name="Rectangle 10"/>
          <p:cNvSpPr>
            <a:spLocks noChangeArrowheads="1"/>
          </p:cNvSpPr>
          <p:nvPr/>
        </p:nvSpPr>
        <p:spPr bwMode="auto">
          <a:xfrm>
            <a:off x="1371600" y="2970213"/>
            <a:ext cx="4252913" cy="2936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048587" name="Rectangle 11"/>
          <p:cNvSpPr>
            <a:spLocks noChangeArrowheads="1"/>
          </p:cNvSpPr>
          <p:nvPr/>
        </p:nvSpPr>
        <p:spPr bwMode="auto">
          <a:xfrm>
            <a:off x="1371600" y="3259138"/>
            <a:ext cx="4114800" cy="2936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048588" name="Rectangle 12"/>
          <p:cNvSpPr>
            <a:spLocks noChangeArrowheads="1"/>
          </p:cNvSpPr>
          <p:nvPr/>
        </p:nvSpPr>
        <p:spPr bwMode="auto">
          <a:xfrm>
            <a:off x="1371599" y="3535363"/>
            <a:ext cx="2877015" cy="2936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grpSp>
        <p:nvGrpSpPr>
          <p:cNvPr id="6155" name="Group 13"/>
          <p:cNvGrpSpPr>
            <a:grpSpLocks/>
          </p:cNvGrpSpPr>
          <p:nvPr/>
        </p:nvGrpSpPr>
        <p:grpSpPr bwMode="auto">
          <a:xfrm>
            <a:off x="5943600" y="3810000"/>
            <a:ext cx="2370138" cy="787400"/>
            <a:chOff x="4560" y="2400"/>
            <a:chExt cx="720" cy="496"/>
          </a:xfrm>
        </p:grpSpPr>
        <p:sp>
          <p:nvSpPr>
            <p:cNvPr id="6175" name="Text Box 14"/>
            <p:cNvSpPr txBox="1">
              <a:spLocks noChangeArrowheads="1"/>
            </p:cNvSpPr>
            <p:nvPr/>
          </p:nvSpPr>
          <p:spPr bwMode="auto">
            <a:xfrm>
              <a:off x="4560" y="2400"/>
              <a:ext cx="6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1800" b="1">
                  <a:latin typeface="Courier New" charset="0"/>
                </a:rPr>
                <a:t>label</a:t>
              </a:r>
              <a:endParaRPr lang="en-US" altLang="en-US" sz="2000" b="1">
                <a:latin typeface="Courier" charset="0"/>
              </a:endParaRPr>
            </a:p>
          </p:txBody>
        </p:sp>
        <p:sp>
          <p:nvSpPr>
            <p:cNvPr id="6176" name="Rectangle 15"/>
            <p:cNvSpPr>
              <a:spLocks noChangeArrowheads="1"/>
            </p:cNvSpPr>
            <p:nvPr/>
          </p:nvSpPr>
          <p:spPr bwMode="auto">
            <a:xfrm>
              <a:off x="4600" y="2608"/>
              <a:ext cx="68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48592" name="Text Box 16"/>
          <p:cNvSpPr txBox="1">
            <a:spLocks noChangeArrowheads="1"/>
          </p:cNvSpPr>
          <p:nvPr/>
        </p:nvSpPr>
        <p:spPr bwMode="auto">
          <a:xfrm>
            <a:off x="6102350" y="4248150"/>
            <a:ext cx="2211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000">
                <a:latin typeface="Helvetica" charset="0"/>
              </a:rPr>
              <a:t>hello, world</a:t>
            </a:r>
            <a:endParaRPr lang="en-US" altLang="en-US" sz="1000">
              <a:latin typeface="Charcoal CY" charset="0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6075363" y="4102100"/>
            <a:ext cx="2370137" cy="579438"/>
            <a:chOff x="4592" y="3379"/>
            <a:chExt cx="720" cy="365"/>
          </a:xfrm>
        </p:grpSpPr>
        <p:sp>
          <p:nvSpPr>
            <p:cNvPr id="6173" name="Rectangle 18"/>
            <p:cNvSpPr>
              <a:spLocks noChangeArrowheads="1"/>
            </p:cNvSpPr>
            <p:nvPr/>
          </p:nvSpPr>
          <p:spPr bwMode="auto">
            <a:xfrm>
              <a:off x="4608" y="3411"/>
              <a:ext cx="657" cy="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74" name="Text Box 19"/>
            <p:cNvSpPr txBox="1">
              <a:spLocks noChangeArrowheads="1"/>
            </p:cNvSpPr>
            <p:nvPr/>
          </p:nvSpPr>
          <p:spPr bwMode="auto">
            <a:xfrm>
              <a:off x="4592" y="3379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3200">
                  <a:latin typeface="Helvetica" charset="0"/>
                </a:rPr>
                <a:t>hello, world</a:t>
              </a:r>
              <a:endParaRPr lang="en-US" altLang="en-US" sz="3200">
                <a:latin typeface="Charcoal CY" charset="0"/>
              </a:endParaRP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062196" y="4089400"/>
            <a:ext cx="2370137" cy="579438"/>
            <a:chOff x="4596" y="3803"/>
            <a:chExt cx="720" cy="365"/>
          </a:xfrm>
        </p:grpSpPr>
        <p:sp>
          <p:nvSpPr>
            <p:cNvPr id="6171" name="Rectangle 21"/>
            <p:cNvSpPr>
              <a:spLocks noChangeArrowheads="1"/>
            </p:cNvSpPr>
            <p:nvPr/>
          </p:nvSpPr>
          <p:spPr bwMode="auto">
            <a:xfrm>
              <a:off x="4608" y="3855"/>
              <a:ext cx="664" cy="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72" name="Text Box 22"/>
            <p:cNvSpPr txBox="1">
              <a:spLocks noChangeArrowheads="1"/>
            </p:cNvSpPr>
            <p:nvPr/>
          </p:nvSpPr>
          <p:spPr bwMode="auto">
            <a:xfrm>
              <a:off x="4596" y="3803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3200" dirty="0">
                  <a:solidFill>
                    <a:srgbClr val="CC0000"/>
                  </a:solidFill>
                  <a:latin typeface="Helvetica" charset="0"/>
                </a:rPr>
                <a:t>hello, world</a:t>
              </a:r>
              <a:endParaRPr lang="en-US" altLang="en-US" sz="3200" dirty="0">
                <a:solidFill>
                  <a:srgbClr val="CC0000"/>
                </a:solidFill>
                <a:latin typeface="Charcoal CY" charset="0"/>
              </a:endParaRPr>
            </a:p>
          </p:txBody>
        </p:sp>
      </p:grpSp>
      <p:sp>
        <p:nvSpPr>
          <p:cNvPr id="6159" name="Text Box 23"/>
          <p:cNvSpPr txBox="1">
            <a:spLocks noChangeArrowheads="1"/>
          </p:cNvSpPr>
          <p:nvPr/>
        </p:nvSpPr>
        <p:spPr bwMode="auto">
          <a:xfrm>
            <a:off x="457200" y="1143000"/>
            <a:ext cx="822960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US" altLang="en-US"/>
              <a:t>The following program illustrates sending a message to an object.  Note that the label doesn’t appear until it is added to the canvas. </a:t>
            </a:r>
          </a:p>
        </p:txBody>
      </p:sp>
      <p:sp>
        <p:nvSpPr>
          <p:cNvPr id="6160" name="Text Box 24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7848600" y="6400800"/>
            <a:ext cx="1143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i="1">
                <a:solidFill>
                  <a:schemeClr val="bg2"/>
                </a:solidFill>
              </a:rPr>
              <a:t>skip simulation</a:t>
            </a:r>
          </a:p>
        </p:txBody>
      </p:sp>
      <p:sp>
        <p:nvSpPr>
          <p:cNvPr id="6162" name="Text Box 34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 dirty="0">
                <a:solidFill>
                  <a:schemeClr val="bg2"/>
                </a:solidFill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Trace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24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4" grpId="0"/>
      <p:bldP spid="1048585" grpId="0" animBg="1"/>
      <p:bldP spid="1048586" grpId="0" animBg="1"/>
      <p:bldP spid="1048587" grpId="0" animBg="1"/>
      <p:bldP spid="1048588" grpId="0" animBg="1"/>
      <p:bldP spid="104859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Graphic courtesy of Eric Roberts</a:t>
            </a:r>
          </a:p>
        </p:txBody>
      </p:sp>
      <p:grpSp>
        <p:nvGrpSpPr>
          <p:cNvPr id="7172" name="Group 21"/>
          <p:cNvGrpSpPr>
            <a:grpSpLocks/>
          </p:cNvGrpSpPr>
          <p:nvPr/>
        </p:nvGrpSpPr>
        <p:grpSpPr bwMode="auto">
          <a:xfrm>
            <a:off x="2798763" y="4484688"/>
            <a:ext cx="4521200" cy="1606550"/>
            <a:chOff x="1424" y="3072"/>
            <a:chExt cx="2848" cy="1012"/>
          </a:xfrm>
        </p:grpSpPr>
        <p:pic>
          <p:nvPicPr>
            <p:cNvPr id="7179" name="Picture 22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0" name="Text Box 23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r>
                <a:rPr lang="en-US" altLang="en-US" sz="1000" b="1"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173" name="Text Box 24"/>
          <p:cNvSpPr txBox="1">
            <a:spLocks noChangeArrowheads="1"/>
          </p:cNvSpPr>
          <p:nvPr/>
        </p:nvSpPr>
        <p:spPr bwMode="auto">
          <a:xfrm>
            <a:off x="3509963" y="4872038"/>
            <a:ext cx="2438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200">
                <a:latin typeface="Helvetica" charset="0"/>
              </a:rPr>
              <a:t>hello, world</a:t>
            </a:r>
            <a:endParaRPr lang="en-US" altLang="en-US" sz="3200">
              <a:latin typeface="Charcoal CY" charset="0"/>
            </a:endParaRPr>
          </a:p>
        </p:txBody>
      </p:sp>
      <p:sp>
        <p:nvSpPr>
          <p:cNvPr id="7174" name="Text Box 25"/>
          <p:cNvSpPr txBox="1">
            <a:spLocks noChangeArrowheads="1"/>
          </p:cNvSpPr>
          <p:nvPr/>
        </p:nvSpPr>
        <p:spPr bwMode="auto">
          <a:xfrm>
            <a:off x="1217613" y="5029200"/>
            <a:ext cx="1790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/>
              <a:t>(100, 75)</a:t>
            </a:r>
          </a:p>
        </p:txBody>
      </p:sp>
      <p:sp>
        <p:nvSpPr>
          <p:cNvPr id="7175" name="Line 26"/>
          <p:cNvSpPr>
            <a:spLocks noChangeShapeType="1"/>
          </p:cNvSpPr>
          <p:nvPr/>
        </p:nvSpPr>
        <p:spPr bwMode="auto">
          <a:xfrm>
            <a:off x="2674938" y="5307013"/>
            <a:ext cx="952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Text Box 27"/>
          <p:cNvSpPr txBox="1">
            <a:spLocks noChangeArrowheads="1"/>
          </p:cNvSpPr>
          <p:nvPr/>
        </p:nvSpPr>
        <p:spPr bwMode="auto">
          <a:xfrm>
            <a:off x="1379538" y="4414838"/>
            <a:ext cx="1362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/>
              <a:t>(0, 0)</a:t>
            </a:r>
          </a:p>
        </p:txBody>
      </p:sp>
      <p:sp>
        <p:nvSpPr>
          <p:cNvPr id="7177" name="Line 28"/>
          <p:cNvSpPr>
            <a:spLocks noChangeShapeType="1"/>
          </p:cNvSpPr>
          <p:nvPr/>
        </p:nvSpPr>
        <p:spPr bwMode="auto">
          <a:xfrm>
            <a:off x="2408238" y="4700588"/>
            <a:ext cx="407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29"/>
          <p:cNvSpPr txBox="1">
            <a:spLocks noChangeArrowheads="1"/>
          </p:cNvSpPr>
          <p:nvPr/>
        </p:nvSpPr>
        <p:spPr bwMode="auto">
          <a:xfrm>
            <a:off x="739775" y="1343025"/>
            <a:ext cx="780256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Origin is upper left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Everything measured in pixels (dots on the screen)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x coordinates increase to the right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y coordinates increase going down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</a:t>
            </a:r>
            <a:r>
              <a:rPr lang="en-US" altLang="en-US" b="1">
                <a:latin typeface="Courier New" charset="0"/>
              </a:rPr>
              <a:t>GLabel</a:t>
            </a:r>
            <a:r>
              <a:rPr lang="en-US" altLang="en-US">
                <a:latin typeface="Arial" charset="0"/>
              </a:rPr>
              <a:t> coordinates are baseline of first character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Label Location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94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351" y="803161"/>
            <a:ext cx="8153400" cy="677862"/>
            <a:chOff x="288" y="1103"/>
            <a:chExt cx="5136" cy="427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12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 err="1"/>
                <a:t>object</a:t>
              </a:r>
              <a:r>
                <a:rPr lang="en-US" altLang="en-US" b="1" dirty="0" err="1">
                  <a:latin typeface="Courier New" charset="0"/>
                </a:rPr>
                <a:t>.setColor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i="1" dirty="0"/>
                <a:t>color</a:t>
              </a:r>
              <a:r>
                <a:rPr lang="en-US" altLang="en-US" b="1" dirty="0">
                  <a:latin typeface="Courier New" charset="0"/>
                </a:rPr>
                <a:t>)</a:t>
              </a:r>
              <a:endParaRPr lang="en-US" altLang="en-US" sz="1800" b="1" dirty="0">
                <a:latin typeface="Courier New" charset="0"/>
              </a:endParaRPr>
            </a:p>
          </p:txBody>
        </p:sp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of the object to the specified color constant.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2" name="Group 25"/>
          <p:cNvGrpSpPr>
            <a:grpSpLocks/>
          </p:cNvGrpSpPr>
          <p:nvPr/>
        </p:nvGrpSpPr>
        <p:grpSpPr bwMode="auto">
          <a:xfrm>
            <a:off x="457200" y="3149097"/>
            <a:ext cx="8229600" cy="2389187"/>
            <a:chOff x="288" y="2651"/>
            <a:chExt cx="5184" cy="1505"/>
          </a:xfrm>
        </p:grpSpPr>
        <p:sp>
          <p:nvSpPr>
            <p:cNvPr id="39" name="Text Box 17"/>
            <p:cNvSpPr txBox="1">
              <a:spLocks noChangeArrowheads="1"/>
            </p:cNvSpPr>
            <p:nvPr/>
          </p:nvSpPr>
          <p:spPr bwMode="auto">
            <a:xfrm>
              <a:off x="288" y="2651"/>
              <a:ext cx="518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dirty="0"/>
                <a:t>The standard color names are defined in the </a:t>
              </a:r>
              <a:r>
                <a:rPr lang="en-US" altLang="en-US" sz="2200" b="1" dirty="0" err="1">
                  <a:latin typeface="Courier New" charset="0"/>
                </a:rPr>
                <a:t>java.awt</a:t>
              </a:r>
              <a:r>
                <a:rPr lang="en-US" altLang="en-US" dirty="0"/>
                <a:t> package:  </a:t>
              </a:r>
            </a:p>
          </p:txBody>
        </p:sp>
        <p:sp>
          <p:nvSpPr>
            <p:cNvPr id="40" name="Text Box 18"/>
            <p:cNvSpPr txBox="1">
              <a:spLocks noChangeArrowheads="1"/>
            </p:cNvSpPr>
            <p:nvPr/>
          </p:nvSpPr>
          <p:spPr bwMode="auto">
            <a:xfrm>
              <a:off x="288" y="3012"/>
              <a:ext cx="2016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2200" b="1">
                  <a:latin typeface="Courier New" charset="0"/>
                </a:rPr>
                <a:t>Color.BLACK</a:t>
              </a:r>
            </a:p>
            <a:p>
              <a:r>
                <a:rPr lang="en-US" altLang="en-US" sz="2200" b="1">
                  <a:latin typeface="Courier New" charset="0"/>
                </a:rPr>
                <a:t>Color.DARK_GRAY</a:t>
              </a:r>
            </a:p>
            <a:p>
              <a:r>
                <a:rPr lang="en-US" altLang="en-US" sz="2200" b="1">
                  <a:latin typeface="Courier New" charset="0"/>
                </a:rPr>
                <a:t>Color.GRAY</a:t>
              </a:r>
            </a:p>
            <a:p>
              <a:r>
                <a:rPr lang="en-US" altLang="en-US" sz="2200" b="1">
                  <a:latin typeface="Courier New" charset="0"/>
                </a:rPr>
                <a:t>Color.LIGHT_GRAY</a:t>
              </a:r>
            </a:p>
            <a:p>
              <a:r>
                <a:rPr lang="en-US" altLang="en-US" sz="2200" b="1">
                  <a:latin typeface="Courier New" charset="0"/>
                </a:rPr>
                <a:t>Color.WHITE</a:t>
              </a:r>
              <a:r>
                <a:rPr lang="en-US" altLang="en-US"/>
                <a:t> </a:t>
              </a:r>
            </a:p>
          </p:txBody>
        </p:sp>
        <p:sp>
          <p:nvSpPr>
            <p:cNvPr id="41" name="Text Box 19"/>
            <p:cNvSpPr txBox="1">
              <a:spLocks noChangeArrowheads="1"/>
            </p:cNvSpPr>
            <p:nvPr/>
          </p:nvSpPr>
          <p:spPr bwMode="auto">
            <a:xfrm>
              <a:off x="2256" y="3012"/>
              <a:ext cx="1568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2200" b="1">
                  <a:latin typeface="Courier New" charset="0"/>
                </a:rPr>
                <a:t>Color.RED</a:t>
              </a:r>
            </a:p>
            <a:p>
              <a:r>
                <a:rPr lang="en-US" altLang="en-US" sz="2200" b="1">
                  <a:latin typeface="Courier New" charset="0"/>
                </a:rPr>
                <a:t>Color.YELLOW</a:t>
              </a:r>
            </a:p>
            <a:p>
              <a:r>
                <a:rPr lang="en-US" altLang="en-US" sz="2200" b="1">
                  <a:latin typeface="Courier New" charset="0"/>
                </a:rPr>
                <a:t>Color.GREEN</a:t>
              </a:r>
            </a:p>
            <a:p>
              <a:r>
                <a:rPr lang="en-US" altLang="en-US" sz="2200" b="1">
                  <a:latin typeface="Courier New" charset="0"/>
                </a:rPr>
                <a:t>Color.CYAN</a:t>
              </a:r>
              <a:endParaRPr lang="en-US" altLang="en-US"/>
            </a:p>
          </p:txBody>
        </p:sp>
        <p:sp>
          <p:nvSpPr>
            <p:cNvPr id="42" name="Text Box 20"/>
            <p:cNvSpPr txBox="1">
              <a:spLocks noChangeArrowheads="1"/>
            </p:cNvSpPr>
            <p:nvPr/>
          </p:nvSpPr>
          <p:spPr bwMode="auto">
            <a:xfrm>
              <a:off x="3856" y="3012"/>
              <a:ext cx="1616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2200" b="1" dirty="0" err="1">
                  <a:latin typeface="Courier New" charset="0"/>
                </a:rPr>
                <a:t>Color.BLUE</a:t>
              </a:r>
              <a:endParaRPr lang="en-US" altLang="en-US" sz="2200" b="1" dirty="0">
                <a:latin typeface="Courier New" charset="0"/>
              </a:endParaRPr>
            </a:p>
            <a:p>
              <a:r>
                <a:rPr lang="en-US" altLang="en-US" sz="2200" b="1" dirty="0" err="1">
                  <a:latin typeface="Courier New" charset="0"/>
                </a:rPr>
                <a:t>Color.MAGENTA</a:t>
              </a:r>
              <a:endParaRPr lang="en-US" altLang="en-US" sz="2200" b="1" dirty="0">
                <a:latin typeface="Courier New" charset="0"/>
              </a:endParaRPr>
            </a:p>
            <a:p>
              <a:r>
                <a:rPr lang="en-US" altLang="en-US" sz="2200" b="1" dirty="0" err="1">
                  <a:latin typeface="Courier New" charset="0"/>
                </a:rPr>
                <a:t>Color.ORANGE</a:t>
              </a:r>
              <a:endParaRPr lang="en-US" altLang="en-US" sz="2200" b="1" dirty="0">
                <a:latin typeface="Courier New" charset="0"/>
              </a:endParaRPr>
            </a:p>
            <a:p>
              <a:r>
                <a:rPr lang="en-US" altLang="en-US" sz="2200" b="1" dirty="0" err="1">
                  <a:latin typeface="Courier New" charset="0"/>
                </a:rPr>
                <a:t>Color.PINK</a:t>
              </a:r>
              <a:endParaRPr lang="en-US" altLang="en-US" sz="2200" b="1" dirty="0">
                <a:latin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46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351" y="803161"/>
            <a:ext cx="8153400" cy="677862"/>
            <a:chOff x="288" y="1103"/>
            <a:chExt cx="5136" cy="427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12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 err="1"/>
                <a:t>object</a:t>
              </a:r>
              <a:r>
                <a:rPr lang="en-US" altLang="en-US" b="1" dirty="0" err="1">
                  <a:latin typeface="Courier New" charset="0"/>
                </a:rPr>
                <a:t>.setColor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i="1" dirty="0"/>
                <a:t>color</a:t>
              </a:r>
              <a:r>
                <a:rPr lang="en-US" altLang="en-US" b="1" dirty="0">
                  <a:latin typeface="Courier New" charset="0"/>
                </a:rPr>
                <a:t>)</a:t>
              </a:r>
              <a:endParaRPr lang="en-US" altLang="en-US" sz="1800" b="1" dirty="0">
                <a:latin typeface="Courier New" charset="0"/>
              </a:endParaRPr>
            </a:p>
          </p:txBody>
        </p:sp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of the object to the specified color constant.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68351" y="1450861"/>
            <a:ext cx="8153400" cy="690562"/>
            <a:chOff x="288" y="1511"/>
            <a:chExt cx="5136" cy="435"/>
          </a:xfrm>
        </p:grpSpPr>
        <p:sp>
          <p:nvSpPr>
            <p:cNvPr id="8208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9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.setLocation(</a:t>
              </a:r>
              <a:r>
                <a:rPr lang="en-US" altLang="en-US" i="1"/>
                <a:t>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10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Changes the location of the object to the point (</a:t>
              </a:r>
              <a:r>
                <a:rPr lang="en-US" altLang="en-US" sz="2000" i="1"/>
                <a:t>x</a:t>
              </a:r>
              <a:r>
                <a:rPr lang="en-US" altLang="en-US" sz="2000"/>
                <a:t>, </a:t>
              </a:r>
              <a:r>
                <a:rPr lang="en-US" altLang="en-US" sz="2000" i="1"/>
                <a:t>y</a:t>
              </a:r>
              <a:r>
                <a:rPr lang="en-US" altLang="en-US" sz="2000"/>
                <a:t>). 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68351" y="2111261"/>
            <a:ext cx="8153400" cy="1003300"/>
            <a:chOff x="288" y="1927"/>
            <a:chExt cx="5136" cy="632"/>
          </a:xfrm>
        </p:grpSpPr>
        <p:sp>
          <p:nvSpPr>
            <p:cNvPr id="8205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6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.move(</a:t>
              </a:r>
              <a:r>
                <a:rPr lang="en-US" altLang="en-US" i="1"/>
                <a:t>dx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dy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07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Moves the object on the screen by adding </a:t>
              </a:r>
              <a:r>
                <a:rPr lang="en-US" altLang="en-US" sz="2000" i="1" dirty="0"/>
                <a:t>dx</a:t>
              </a:r>
              <a:r>
                <a:rPr lang="en-US" altLang="en-US" sz="2000" dirty="0"/>
                <a:t> and </a:t>
              </a:r>
              <a:r>
                <a:rPr lang="en-US" altLang="en-US" sz="2000" i="1" dirty="0" err="1"/>
                <a:t>dy</a:t>
              </a:r>
              <a:r>
                <a:rPr lang="en-US" altLang="en-US" sz="2000" dirty="0"/>
                <a:t> to its current coordinates.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31"/>
          <p:cNvGrpSpPr>
            <a:grpSpLocks/>
          </p:cNvGrpSpPr>
          <p:nvPr/>
        </p:nvGrpSpPr>
        <p:grpSpPr bwMode="auto">
          <a:xfrm>
            <a:off x="468351" y="3099886"/>
            <a:ext cx="8153400" cy="1082675"/>
            <a:chOff x="288" y="2620"/>
            <a:chExt cx="5136" cy="682"/>
          </a:xfrm>
        </p:grpSpPr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288" y="2628"/>
              <a:ext cx="5136" cy="6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384" y="2620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.setFilled(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fill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576" y="2805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If </a:t>
              </a:r>
              <a:r>
                <a:rPr lang="en-US" altLang="en-US" sz="2000" i="1"/>
                <a:t>fill</a:t>
              </a:r>
              <a:r>
                <a:rPr lang="en-US" altLang="en-US" sz="2000"/>
                <a:t> is </a:t>
              </a:r>
              <a:r>
                <a:rPr lang="en-US" altLang="en-US" sz="1800" b="1">
                  <a:latin typeface="Courier New" charset="0"/>
                </a:rPr>
                <a:t>true</a:t>
              </a:r>
              <a:r>
                <a:rPr lang="en-US" altLang="en-US" sz="2000"/>
                <a:t>, fills in the interior of the object; if </a:t>
              </a:r>
              <a:r>
                <a:rPr lang="en-US" altLang="en-US" sz="1800" b="1">
                  <a:latin typeface="Courier New" charset="0"/>
                </a:rPr>
                <a:t>false</a:t>
              </a:r>
              <a:r>
                <a:rPr lang="en-US" altLang="en-US" sz="2000"/>
                <a:t>, shows only the outline.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468351" y="4161924"/>
            <a:ext cx="8153400" cy="1084262"/>
            <a:chOff x="288" y="3289"/>
            <a:chExt cx="5136" cy="683"/>
          </a:xfrm>
        </p:grpSpPr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88" y="3297"/>
              <a:ext cx="5136" cy="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84" y="3289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.setFillColor(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color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576" y="3474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used to fill the interior, which can be different from the border.</a:t>
              </a:r>
            </a:p>
          </p:txBody>
        </p:sp>
      </p:grp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464634" y="5230273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617034" y="521757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.getWidth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921834" y="551126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width of the rectangle.</a:t>
            </a:r>
            <a:endParaRPr lang="en-US" altLang="en-US" sz="2000" dirty="0"/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472068" y="5999705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624468" y="598700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.getHeight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929268" y="6280692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height of the rectangle.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775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351" y="803161"/>
            <a:ext cx="8153400" cy="677862"/>
            <a:chOff x="288" y="1103"/>
            <a:chExt cx="5136" cy="427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12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 err="1"/>
                <a:t>object</a:t>
              </a:r>
              <a:r>
                <a:rPr lang="en-US" altLang="en-US" b="1" dirty="0" err="1">
                  <a:latin typeface="Courier New" charset="0"/>
                </a:rPr>
                <a:t>.setColor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i="1" dirty="0"/>
                <a:t>color</a:t>
              </a:r>
              <a:r>
                <a:rPr lang="en-US" altLang="en-US" b="1" dirty="0">
                  <a:latin typeface="Courier New" charset="0"/>
                </a:rPr>
                <a:t>)</a:t>
              </a:r>
              <a:endParaRPr lang="en-US" altLang="en-US" sz="1800" b="1" dirty="0">
                <a:latin typeface="Courier New" charset="0"/>
              </a:endParaRPr>
            </a:p>
          </p:txBody>
        </p:sp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of the object to the specified color constant.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68351" y="1450861"/>
            <a:ext cx="8153400" cy="690562"/>
            <a:chOff x="288" y="1511"/>
            <a:chExt cx="5136" cy="435"/>
          </a:xfrm>
        </p:grpSpPr>
        <p:sp>
          <p:nvSpPr>
            <p:cNvPr id="8208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9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.setLocation(</a:t>
              </a:r>
              <a:r>
                <a:rPr lang="en-US" altLang="en-US" i="1"/>
                <a:t>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10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Changes the location of the object to the point (</a:t>
              </a:r>
              <a:r>
                <a:rPr lang="en-US" altLang="en-US" sz="2000" i="1"/>
                <a:t>x</a:t>
              </a:r>
              <a:r>
                <a:rPr lang="en-US" altLang="en-US" sz="2000"/>
                <a:t>, </a:t>
              </a:r>
              <a:r>
                <a:rPr lang="en-US" altLang="en-US" sz="2000" i="1"/>
                <a:t>y</a:t>
              </a:r>
              <a:r>
                <a:rPr lang="en-US" altLang="en-US" sz="2000"/>
                <a:t>). 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68351" y="2111261"/>
            <a:ext cx="8153400" cy="1003300"/>
            <a:chOff x="288" y="1927"/>
            <a:chExt cx="5136" cy="632"/>
          </a:xfrm>
        </p:grpSpPr>
        <p:sp>
          <p:nvSpPr>
            <p:cNvPr id="8205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6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.move(</a:t>
              </a:r>
              <a:r>
                <a:rPr lang="en-US" altLang="en-US" i="1"/>
                <a:t>dx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dy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07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Moves the object on the screen by adding </a:t>
              </a:r>
              <a:r>
                <a:rPr lang="en-US" altLang="en-US" sz="2000" i="1" dirty="0"/>
                <a:t>dx</a:t>
              </a:r>
              <a:r>
                <a:rPr lang="en-US" altLang="en-US" sz="2000" dirty="0"/>
                <a:t> and </a:t>
              </a:r>
              <a:r>
                <a:rPr lang="en-US" altLang="en-US" sz="2000" i="1" dirty="0" err="1"/>
                <a:t>dy</a:t>
              </a:r>
              <a:r>
                <a:rPr lang="en-US" altLang="en-US" sz="2000" dirty="0"/>
                <a:t> to its current coordinates.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31"/>
          <p:cNvGrpSpPr>
            <a:grpSpLocks/>
          </p:cNvGrpSpPr>
          <p:nvPr/>
        </p:nvGrpSpPr>
        <p:grpSpPr bwMode="auto">
          <a:xfrm>
            <a:off x="468351" y="3099886"/>
            <a:ext cx="8153400" cy="1082675"/>
            <a:chOff x="288" y="2620"/>
            <a:chExt cx="5136" cy="682"/>
          </a:xfrm>
        </p:grpSpPr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288" y="2628"/>
              <a:ext cx="5136" cy="6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384" y="2620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.setFilled(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fill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576" y="2805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If </a:t>
              </a:r>
              <a:r>
                <a:rPr lang="en-US" altLang="en-US" sz="2000" i="1"/>
                <a:t>fill</a:t>
              </a:r>
              <a:r>
                <a:rPr lang="en-US" altLang="en-US" sz="2000"/>
                <a:t> is </a:t>
              </a:r>
              <a:r>
                <a:rPr lang="en-US" altLang="en-US" sz="1800" b="1">
                  <a:latin typeface="Courier New" charset="0"/>
                </a:rPr>
                <a:t>true</a:t>
              </a:r>
              <a:r>
                <a:rPr lang="en-US" altLang="en-US" sz="2000"/>
                <a:t>, fills in the interior of the object; if </a:t>
              </a:r>
              <a:r>
                <a:rPr lang="en-US" altLang="en-US" sz="1800" b="1">
                  <a:latin typeface="Courier New" charset="0"/>
                </a:rPr>
                <a:t>false</a:t>
              </a:r>
              <a:r>
                <a:rPr lang="en-US" altLang="en-US" sz="2000"/>
                <a:t>, shows only the outline.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468351" y="4161924"/>
            <a:ext cx="8153400" cy="1084262"/>
            <a:chOff x="288" y="3289"/>
            <a:chExt cx="5136" cy="683"/>
          </a:xfrm>
        </p:grpSpPr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88" y="3297"/>
              <a:ext cx="5136" cy="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84" y="3289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.setFillColor(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color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576" y="3474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used to fill the interior, which can be different from the border.</a:t>
              </a:r>
            </a:p>
          </p:txBody>
        </p:sp>
      </p:grp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464634" y="5230273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617034" y="521757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.getWidth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921834" y="551126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width of the rectangle.</a:t>
            </a:r>
            <a:endParaRPr lang="en-US" altLang="en-US" sz="2000" dirty="0"/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472068" y="5999705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624468" y="598700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.getHeight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929268" y="6280692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height of the rectangle.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83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57200" y="980960"/>
            <a:ext cx="8366125" cy="1177925"/>
            <a:chOff x="288" y="1503"/>
            <a:chExt cx="5184" cy="657"/>
          </a:xfrm>
        </p:grpSpPr>
        <p:sp>
          <p:nvSpPr>
            <p:cNvPr id="9227" name="Text Box 9"/>
            <p:cNvSpPr txBox="1">
              <a:spLocks noChangeArrowheads="1"/>
            </p:cNvSpPr>
            <p:nvPr/>
          </p:nvSpPr>
          <p:spPr bwMode="auto">
            <a:xfrm>
              <a:off x="288" y="1503"/>
              <a:ext cx="5184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2800"/>
                <a:t>Methods specific to the </a:t>
              </a:r>
              <a:r>
                <a:rPr lang="en-US" altLang="en-US" sz="2800" b="1">
                  <a:latin typeface="Courier New" charset="0"/>
                </a:rPr>
                <a:t>GLabel</a:t>
              </a:r>
              <a:r>
                <a:rPr lang="en-US" altLang="en-US" sz="2800"/>
                <a:t> class  </a:t>
              </a:r>
            </a:p>
          </p:txBody>
        </p:sp>
        <p:grpSp>
          <p:nvGrpSpPr>
            <p:cNvPr id="9228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9229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algn="ctr"/>
                <a:endParaRPr lang="en-US" altLang="en-US" sz="1800" b="1">
                  <a:latin typeface="Courier New" charset="0"/>
                </a:endParaRPr>
              </a:p>
            </p:txBody>
          </p:sp>
          <p:sp>
            <p:nvSpPr>
              <p:cNvPr id="9230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i="1"/>
                  <a:t>label</a:t>
                </a:r>
                <a:r>
                  <a:rPr lang="en-US" altLang="en-US" b="1">
                    <a:latin typeface="Courier New" charset="0"/>
                  </a:rPr>
                  <a:t>.setFont(</a:t>
                </a:r>
                <a:r>
                  <a:rPr lang="en-US" altLang="en-US" sz="500" b="1">
                    <a:latin typeface="Courier New" charset="0"/>
                  </a:rPr>
                  <a:t> </a:t>
                </a:r>
                <a:r>
                  <a:rPr lang="en-US" altLang="en-US" i="1"/>
                  <a:t>font</a:t>
                </a:r>
                <a:r>
                  <a:rPr lang="en-US" altLang="en-US" b="1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9231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Sets the font used to display the label as specified by the font string.</a:t>
                </a:r>
              </a:p>
            </p:txBody>
          </p:sp>
        </p:grp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438150" y="3461177"/>
            <a:ext cx="8248650" cy="2535237"/>
            <a:chOff x="276" y="2391"/>
            <a:chExt cx="5196" cy="1597"/>
          </a:xfrm>
        </p:grpSpPr>
        <p:sp>
          <p:nvSpPr>
            <p:cNvPr id="9223" name="Text Box 15"/>
            <p:cNvSpPr txBox="1">
              <a:spLocks noChangeArrowheads="1"/>
            </p:cNvSpPr>
            <p:nvPr/>
          </p:nvSpPr>
          <p:spPr bwMode="auto">
            <a:xfrm>
              <a:off x="276" y="2391"/>
              <a:ext cx="5184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2800"/>
                <a:t>The font is typically specified as a string in the form  </a:t>
              </a:r>
            </a:p>
          </p:txBody>
        </p:sp>
        <p:sp>
          <p:nvSpPr>
            <p:cNvPr id="9224" name="Rectangle 16"/>
            <p:cNvSpPr>
              <a:spLocks noChangeArrowheads="1"/>
            </p:cNvSpPr>
            <p:nvPr/>
          </p:nvSpPr>
          <p:spPr bwMode="auto">
            <a:xfrm>
              <a:off x="1900" y="2708"/>
              <a:ext cx="2269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5" name="Text Box 17"/>
            <p:cNvSpPr txBox="1">
              <a:spLocks noChangeArrowheads="1"/>
            </p:cNvSpPr>
            <p:nvPr/>
          </p:nvSpPr>
          <p:spPr bwMode="auto">
            <a:xfrm>
              <a:off x="2016" y="2812"/>
              <a:ext cx="19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>
                  <a:latin typeface="Courier New" charset="0"/>
                </a:rPr>
                <a:t>"</a:t>
              </a:r>
              <a:r>
                <a:rPr lang="en-US" altLang="en-US" i="1"/>
                <a:t>family</a:t>
              </a:r>
              <a:r>
                <a:rPr lang="en-US" altLang="en-US" b="1">
                  <a:latin typeface="Courier New" charset="0"/>
                </a:rPr>
                <a:t>-</a:t>
              </a:r>
              <a:r>
                <a:rPr lang="en-US" altLang="en-US" i="1"/>
                <a:t>style</a:t>
              </a:r>
              <a:r>
                <a:rPr lang="en-US" altLang="en-US" b="1">
                  <a:latin typeface="Courier New" charset="0"/>
                </a:rPr>
                <a:t>-</a:t>
              </a:r>
              <a:r>
                <a:rPr lang="en-US" altLang="en-US" i="1"/>
                <a:t>size</a:t>
              </a:r>
              <a:r>
                <a:rPr lang="en-US" altLang="en-US" b="1">
                  <a:latin typeface="Courier New" charset="0"/>
                </a:rPr>
                <a:t>"</a:t>
              </a:r>
              <a:endParaRPr lang="en-US" altLang="en-US" sz="2600" b="1">
                <a:latin typeface="Courier New" charset="0"/>
              </a:endParaRPr>
            </a:p>
          </p:txBody>
        </p:sp>
        <p:sp>
          <p:nvSpPr>
            <p:cNvPr id="9226" name="Text Box 18"/>
            <p:cNvSpPr txBox="1">
              <a:spLocks noChangeArrowheads="1"/>
            </p:cNvSpPr>
            <p:nvPr/>
          </p:nvSpPr>
          <p:spPr bwMode="auto">
            <a:xfrm>
              <a:off x="288" y="3204"/>
              <a:ext cx="5184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2800" i="1"/>
                <a:t>family</a:t>
              </a:r>
              <a:r>
                <a:rPr lang="en-US" altLang="en-US" sz="2800"/>
                <a:t> is the name of a font family</a:t>
              </a:r>
            </a:p>
            <a:p>
              <a:pPr algn="just">
                <a:lnSpc>
                  <a:spcPct val="90000"/>
                </a:lnSpc>
              </a:pPr>
              <a:r>
                <a:rPr lang="en-US" altLang="en-US" sz="2800" i="1"/>
                <a:t>style</a:t>
              </a:r>
              <a:r>
                <a:rPr lang="en-US" altLang="en-US" sz="2800"/>
                <a:t> is either </a:t>
              </a:r>
              <a:r>
                <a:rPr lang="en-US" altLang="en-US" sz="2600" b="1">
                  <a:latin typeface="Courier New" charset="0"/>
                </a:rPr>
                <a:t>PLAIN</a:t>
              </a:r>
              <a:r>
                <a:rPr lang="en-US" altLang="en-US" sz="2800"/>
                <a:t>, </a:t>
              </a:r>
              <a:r>
                <a:rPr lang="en-US" altLang="en-US" sz="2600" b="1">
                  <a:latin typeface="Courier New" charset="0"/>
                </a:rPr>
                <a:t>BOLD</a:t>
              </a:r>
              <a:r>
                <a:rPr lang="en-US" altLang="en-US" sz="2800"/>
                <a:t>, </a:t>
              </a:r>
              <a:r>
                <a:rPr lang="en-US" altLang="en-US" sz="2600" b="1">
                  <a:latin typeface="Courier New" charset="0"/>
                </a:rPr>
                <a:t>ITALIC</a:t>
              </a:r>
              <a:r>
                <a:rPr lang="en-US" altLang="en-US" sz="2800"/>
                <a:t>, or </a:t>
              </a:r>
              <a:r>
                <a:rPr lang="en-US" altLang="en-US" sz="2600" b="1">
                  <a:latin typeface="Courier New" charset="0"/>
                </a:rPr>
                <a:t>BOLDITALIC</a:t>
              </a:r>
            </a:p>
            <a:p>
              <a:pPr algn="just">
                <a:lnSpc>
                  <a:spcPct val="90000"/>
                </a:lnSpc>
              </a:pPr>
              <a:r>
                <a:rPr lang="en-US" altLang="en-US" sz="2800" i="1"/>
                <a:t>size</a:t>
              </a:r>
              <a:r>
                <a:rPr lang="en-US" altLang="en-US" sz="2800"/>
                <a:t> is an integer indicating the point size </a:t>
              </a:r>
            </a:p>
          </p:txBody>
        </p:sp>
      </p:grpSp>
      <p:sp>
        <p:nvSpPr>
          <p:cNvPr id="9222" name="Text Box 20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Based on slides by Eric Roberts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453483" y="2165818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608411" y="2151475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label</a:t>
            </a:r>
            <a:r>
              <a:rPr lang="en-US" altLang="en-US" b="1" dirty="0" err="1" smtClean="0">
                <a:latin typeface="Courier New" charset="0"/>
              </a:rPr>
              <a:t>.getAscent</a:t>
            </a:r>
            <a:r>
              <a:rPr lang="en-US" altLang="en-US" b="1" dirty="0" smtClean="0">
                <a:latin typeface="Courier New" charset="0"/>
              </a:rPr>
              <a:t>(</a:t>
            </a:r>
            <a:r>
              <a:rPr lang="en-US" altLang="en-US" sz="500" b="1" dirty="0" smtClean="0">
                <a:latin typeface="Courier New" charset="0"/>
              </a:rPr>
              <a:t> </a:t>
            </a:r>
            <a:r>
              <a:rPr lang="en-US" altLang="en-US" b="1" dirty="0" smtClean="0">
                <a:latin typeface="Courier New" charset="0"/>
              </a:rPr>
              <a:t>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918268" y="2483159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height of the label above its baseline.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175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57200" y="3172832"/>
            <a:ext cx="8234363" cy="690563"/>
            <a:chOff x="288" y="952"/>
            <a:chExt cx="5187" cy="435"/>
          </a:xfrm>
        </p:grpSpPr>
        <p:sp>
          <p:nvSpPr>
            <p:cNvPr id="10263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10264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>
                  <a:latin typeface="Courier New" charset="0"/>
                </a:rPr>
                <a:t>GRect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b="1" dirty="0"/>
                <a:t> </a:t>
              </a:r>
              <a:r>
                <a:rPr lang="en-US" altLang="en-US" i="1" dirty="0"/>
                <a:t>x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y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width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height</a:t>
              </a:r>
              <a:r>
                <a:rPr lang="en-US" altLang="en-US" b="1" dirty="0">
                  <a:latin typeface="Courier New" charset="0"/>
                </a:rPr>
                <a:t>)</a:t>
              </a:r>
            </a:p>
          </p:txBody>
        </p:sp>
        <p:sp>
          <p:nvSpPr>
            <p:cNvPr id="10265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rectangle whose upper left corner is at (</a:t>
              </a:r>
              <a:r>
                <a:rPr lang="en-US" altLang="en-US" sz="2000" i="1" dirty="0"/>
                <a:t>x</a:t>
              </a:r>
              <a:r>
                <a:rPr lang="en-US" altLang="en-US" sz="2000" dirty="0"/>
                <a:t>, </a:t>
              </a:r>
              <a:r>
                <a:rPr lang="en-US" altLang="en-US" sz="2000" i="1" dirty="0"/>
                <a:t>y</a:t>
              </a:r>
              <a:r>
                <a:rPr lang="en-US" altLang="en-US" sz="2000" dirty="0"/>
                <a:t>) of the specified size. </a:t>
              </a: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457200" y="3833231"/>
            <a:ext cx="8153400" cy="690563"/>
            <a:chOff x="288" y="1368"/>
            <a:chExt cx="5136" cy="435"/>
          </a:xfrm>
        </p:grpSpPr>
        <p:sp>
          <p:nvSpPr>
            <p:cNvPr id="10259" name="Rectangle 9"/>
            <p:cNvSpPr>
              <a:spLocks noChangeArrowheads="1"/>
            </p:cNvSpPr>
            <p:nvPr/>
          </p:nvSpPr>
          <p:spPr bwMode="auto">
            <a:xfrm>
              <a:off x="288" y="1376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10260" name="Text Box 10"/>
            <p:cNvSpPr txBox="1">
              <a:spLocks noChangeArrowheads="1"/>
            </p:cNvSpPr>
            <p:nvPr/>
          </p:nvSpPr>
          <p:spPr bwMode="auto">
            <a:xfrm>
              <a:off x="384" y="1368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>
                  <a:latin typeface="Courier New" charset="0"/>
                </a:rPr>
                <a:t>GOval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b="1" dirty="0"/>
                <a:t> </a:t>
              </a:r>
              <a:r>
                <a:rPr lang="en-US" altLang="en-US" i="1" dirty="0"/>
                <a:t>x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y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width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height</a:t>
              </a:r>
              <a:r>
                <a:rPr lang="en-US" altLang="en-US" b="1" dirty="0">
                  <a:latin typeface="Courier New" charset="0"/>
                </a:rPr>
                <a:t>)</a:t>
              </a:r>
            </a:p>
          </p:txBody>
        </p:sp>
        <p:sp>
          <p:nvSpPr>
            <p:cNvPr id="10261" name="Text Box 11"/>
            <p:cNvSpPr txBox="1">
              <a:spLocks noChangeArrowheads="1"/>
            </p:cNvSpPr>
            <p:nvPr/>
          </p:nvSpPr>
          <p:spPr bwMode="auto">
            <a:xfrm>
              <a:off x="528" y="1553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Creates an oval that fits inside the rectangle with the same dimensions. </a:t>
              </a:r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457200" y="5196159"/>
            <a:ext cx="8153400" cy="690563"/>
            <a:chOff x="288" y="1784"/>
            <a:chExt cx="5136" cy="435"/>
          </a:xfrm>
        </p:grpSpPr>
        <p:sp>
          <p:nvSpPr>
            <p:cNvPr id="10250" name="Rectangle 23"/>
            <p:cNvSpPr>
              <a:spLocks noChangeArrowheads="1"/>
            </p:cNvSpPr>
            <p:nvPr/>
          </p:nvSpPr>
          <p:spPr bwMode="auto">
            <a:xfrm>
              <a:off x="288" y="1792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10251" name="Text Box 24"/>
            <p:cNvSpPr txBox="1">
              <a:spLocks noChangeArrowheads="1"/>
            </p:cNvSpPr>
            <p:nvPr/>
          </p:nvSpPr>
          <p:spPr bwMode="auto">
            <a:xfrm>
              <a:off x="384" y="1784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 smtClean="0">
                  <a:latin typeface="Courier New" charset="0"/>
                </a:rPr>
                <a:t>GLabel</a:t>
              </a:r>
              <a:r>
                <a:rPr lang="en-US" altLang="en-US" b="1" dirty="0" smtClean="0">
                  <a:latin typeface="Courier New" charset="0"/>
                </a:rPr>
                <a:t>(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text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10252" name="Text Box 25"/>
            <p:cNvSpPr txBox="1">
              <a:spLocks noChangeArrowheads="1"/>
            </p:cNvSpPr>
            <p:nvPr/>
          </p:nvSpPr>
          <p:spPr bwMode="auto">
            <a:xfrm>
              <a:off x="528" y="1969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</a:t>
              </a:r>
              <a:r>
                <a:rPr lang="en-US" altLang="en-US" sz="2000" dirty="0" smtClean="0"/>
                <a:t>label with the given text.</a:t>
              </a:r>
              <a:endParaRPr lang="en-US" altLang="en-US" sz="2000" dirty="0"/>
            </a:p>
          </p:txBody>
        </p:sp>
      </p:grpSp>
      <p:sp>
        <p:nvSpPr>
          <p:cNvPr id="10249" name="Text Box 27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Based on slides by Eric Roberts</a:t>
            </a:r>
          </a:p>
        </p:txBody>
      </p: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464634" y="1050384"/>
            <a:ext cx="8234363" cy="690563"/>
            <a:chOff x="288" y="952"/>
            <a:chExt cx="5187" cy="435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>
                  <a:latin typeface="Courier New" charset="0"/>
                </a:rPr>
                <a:t>GRect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b="1" dirty="0"/>
                <a:t> </a:t>
              </a:r>
              <a:r>
                <a:rPr lang="en-US" altLang="en-US" i="1" dirty="0" smtClean="0"/>
                <a:t>width</a:t>
              </a:r>
              <a:r>
                <a:rPr lang="en-US" altLang="en-US" b="1" dirty="0" smtClean="0">
                  <a:latin typeface="Courier New" charset="0"/>
                </a:rPr>
                <a:t>,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height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rectangle </a:t>
              </a:r>
              <a:r>
                <a:rPr lang="en-US" altLang="en-US" sz="2000" dirty="0" smtClean="0"/>
                <a:t>with dimensions width and height. </a:t>
              </a:r>
              <a:endParaRPr lang="en-US" altLang="en-US" sz="2000" dirty="0"/>
            </a:p>
          </p:txBody>
        </p: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464634" y="1710783"/>
            <a:ext cx="8153400" cy="690563"/>
            <a:chOff x="288" y="1368"/>
            <a:chExt cx="5136" cy="435"/>
          </a:xfrm>
        </p:grpSpPr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288" y="1376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384" y="1368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 smtClean="0">
                  <a:latin typeface="Courier New" charset="0"/>
                </a:rPr>
                <a:t>GOval</a:t>
              </a:r>
              <a:r>
                <a:rPr lang="en-US" altLang="en-US" b="1" dirty="0" smtClean="0">
                  <a:latin typeface="Courier New" charset="0"/>
                </a:rPr>
                <a:t>(</a:t>
              </a:r>
              <a:r>
                <a:rPr lang="en-US" altLang="en-US" i="1" dirty="0"/>
                <a:t>width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height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528" y="1553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Creates an oval that fits inside the rectangle with the same dimensions. </a:t>
              </a:r>
            </a:p>
          </p:txBody>
        </p:sp>
      </p:grp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Construction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9479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21" y="847512"/>
            <a:ext cx="8314829" cy="601048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19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935" y="38162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6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325" y="2768030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Challenge Carbon Dating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5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Example: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8" y="1761892"/>
            <a:ext cx="4127760" cy="2746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96" y="981307"/>
            <a:ext cx="3005524" cy="4275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72684" y="52522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= 1.2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2" y="5270810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</a:t>
            </a:r>
            <a:r>
              <a:rPr lang="en-US" sz="2400" smtClean="0">
                <a:solidFill>
                  <a:srgbClr val="0027FF"/>
                </a:solidFill>
              </a:rPr>
              <a:t>= 13.6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 Equation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718052">
            <a:off x="617866" y="4326672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Age of the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408326">
            <a:off x="1833359" y="1384921"/>
            <a:ext cx="240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in your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35571">
            <a:off x="5049033" y="175122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 a living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658" y="481409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½ because of half life convention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542726">
            <a:off x="6335141" y="3762165"/>
            <a:ext cx="225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Half life of C14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05054" y="3713356"/>
            <a:ext cx="434906" cy="512956"/>
          </a:xfrm>
          <a:custGeom>
            <a:avLst/>
            <a:gdLst>
              <a:gd name="connsiteX0" fmla="*/ 0 w 434906"/>
              <a:gd name="connsiteY0" fmla="*/ 512956 h 512956"/>
              <a:gd name="connsiteX1" fmla="*/ 22302 w 434906"/>
              <a:gd name="connsiteY1" fmla="*/ 412595 h 512956"/>
              <a:gd name="connsiteX2" fmla="*/ 66907 w 434906"/>
              <a:gd name="connsiteY2" fmla="*/ 367990 h 512956"/>
              <a:gd name="connsiteX3" fmla="*/ 100361 w 434906"/>
              <a:gd name="connsiteY3" fmla="*/ 334537 h 512956"/>
              <a:gd name="connsiteX4" fmla="*/ 178419 w 434906"/>
              <a:gd name="connsiteY4" fmla="*/ 234176 h 512956"/>
              <a:gd name="connsiteX5" fmla="*/ 200722 w 434906"/>
              <a:gd name="connsiteY5" fmla="*/ 200722 h 512956"/>
              <a:gd name="connsiteX6" fmla="*/ 234175 w 434906"/>
              <a:gd name="connsiteY6" fmla="*/ 178420 h 512956"/>
              <a:gd name="connsiteX7" fmla="*/ 256478 w 434906"/>
              <a:gd name="connsiteY7" fmla="*/ 156117 h 512956"/>
              <a:gd name="connsiteX8" fmla="*/ 312234 w 434906"/>
              <a:gd name="connsiteY8" fmla="*/ 111512 h 512956"/>
              <a:gd name="connsiteX9" fmla="*/ 334536 w 434906"/>
              <a:gd name="connsiteY9" fmla="*/ 78059 h 512956"/>
              <a:gd name="connsiteX10" fmla="*/ 356839 w 434906"/>
              <a:gd name="connsiteY10" fmla="*/ 55756 h 512956"/>
              <a:gd name="connsiteX11" fmla="*/ 379141 w 434906"/>
              <a:gd name="connsiteY11" fmla="*/ 22303 h 512956"/>
              <a:gd name="connsiteX12" fmla="*/ 301083 w 434906"/>
              <a:gd name="connsiteY12" fmla="*/ 33454 h 512956"/>
              <a:gd name="connsiteX13" fmla="*/ 234175 w 434906"/>
              <a:gd name="connsiteY13" fmla="*/ 55756 h 512956"/>
              <a:gd name="connsiteX14" fmla="*/ 200722 w 434906"/>
              <a:gd name="connsiteY14" fmla="*/ 66907 h 512956"/>
              <a:gd name="connsiteX15" fmla="*/ 234175 w 434906"/>
              <a:gd name="connsiteY15" fmla="*/ 55756 h 512956"/>
              <a:gd name="connsiteX16" fmla="*/ 334536 w 434906"/>
              <a:gd name="connsiteY16" fmla="*/ 11151 h 512956"/>
              <a:gd name="connsiteX17" fmla="*/ 367990 w 434906"/>
              <a:gd name="connsiteY17" fmla="*/ 0 h 512956"/>
              <a:gd name="connsiteX18" fmla="*/ 390292 w 434906"/>
              <a:gd name="connsiteY18" fmla="*/ 22303 h 512956"/>
              <a:gd name="connsiteX19" fmla="*/ 412595 w 434906"/>
              <a:gd name="connsiteY19" fmla="*/ 111512 h 512956"/>
              <a:gd name="connsiteX20" fmla="*/ 434897 w 434906"/>
              <a:gd name="connsiteY20" fmla="*/ 189571 h 51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4906" h="512956">
                <a:moveTo>
                  <a:pt x="0" y="512956"/>
                </a:moveTo>
                <a:cubicBezTo>
                  <a:pt x="839" y="507922"/>
                  <a:pt x="10367" y="429304"/>
                  <a:pt x="22302" y="412595"/>
                </a:cubicBezTo>
                <a:cubicBezTo>
                  <a:pt x="34524" y="395485"/>
                  <a:pt x="52039" y="382858"/>
                  <a:pt x="66907" y="367990"/>
                </a:cubicBezTo>
                <a:cubicBezTo>
                  <a:pt x="78058" y="356839"/>
                  <a:pt x="91613" y="347659"/>
                  <a:pt x="100361" y="334537"/>
                </a:cubicBezTo>
                <a:cubicBezTo>
                  <a:pt x="213094" y="165436"/>
                  <a:pt x="91077" y="338986"/>
                  <a:pt x="178419" y="234176"/>
                </a:cubicBezTo>
                <a:cubicBezTo>
                  <a:pt x="186999" y="223880"/>
                  <a:pt x="191245" y="210199"/>
                  <a:pt x="200722" y="200722"/>
                </a:cubicBezTo>
                <a:cubicBezTo>
                  <a:pt x="210199" y="191245"/>
                  <a:pt x="223710" y="186792"/>
                  <a:pt x="234175" y="178420"/>
                </a:cubicBezTo>
                <a:cubicBezTo>
                  <a:pt x="242385" y="171852"/>
                  <a:pt x="248268" y="162685"/>
                  <a:pt x="256478" y="156117"/>
                </a:cubicBezTo>
                <a:cubicBezTo>
                  <a:pt x="288678" y="130357"/>
                  <a:pt x="288300" y="141430"/>
                  <a:pt x="312234" y="111512"/>
                </a:cubicBezTo>
                <a:cubicBezTo>
                  <a:pt x="320606" y="101047"/>
                  <a:pt x="326164" y="88524"/>
                  <a:pt x="334536" y="78059"/>
                </a:cubicBezTo>
                <a:cubicBezTo>
                  <a:pt x="341104" y="69849"/>
                  <a:pt x="350271" y="63966"/>
                  <a:pt x="356839" y="55756"/>
                </a:cubicBezTo>
                <a:cubicBezTo>
                  <a:pt x="365211" y="45291"/>
                  <a:pt x="391584" y="27280"/>
                  <a:pt x="379141" y="22303"/>
                </a:cubicBezTo>
                <a:cubicBezTo>
                  <a:pt x="354737" y="12542"/>
                  <a:pt x="327102" y="29737"/>
                  <a:pt x="301083" y="33454"/>
                </a:cubicBezTo>
                <a:lnTo>
                  <a:pt x="234175" y="55756"/>
                </a:lnTo>
                <a:lnTo>
                  <a:pt x="200722" y="66907"/>
                </a:lnTo>
                <a:cubicBezTo>
                  <a:pt x="200722" y="66907"/>
                  <a:pt x="224395" y="62276"/>
                  <a:pt x="234175" y="55756"/>
                </a:cubicBezTo>
                <a:cubicBezTo>
                  <a:pt x="287189" y="20415"/>
                  <a:pt x="254916" y="37691"/>
                  <a:pt x="334536" y="11151"/>
                </a:cubicBezTo>
                <a:lnTo>
                  <a:pt x="367990" y="0"/>
                </a:lnTo>
                <a:cubicBezTo>
                  <a:pt x="375424" y="7434"/>
                  <a:pt x="384883" y="13288"/>
                  <a:pt x="390292" y="22303"/>
                </a:cubicBezTo>
                <a:cubicBezTo>
                  <a:pt x="401573" y="41105"/>
                  <a:pt x="408596" y="96848"/>
                  <a:pt x="412595" y="111512"/>
                </a:cubicBezTo>
                <a:cubicBezTo>
                  <a:pt x="436072" y="197598"/>
                  <a:pt x="434897" y="152436"/>
                  <a:pt x="434897" y="1895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278459" y="2029522"/>
            <a:ext cx="971582" cy="579863"/>
          </a:xfrm>
          <a:custGeom>
            <a:avLst/>
            <a:gdLst>
              <a:gd name="connsiteX0" fmla="*/ 0 w 971582"/>
              <a:gd name="connsiteY0" fmla="*/ 0 h 579863"/>
              <a:gd name="connsiteX1" fmla="*/ 11151 w 971582"/>
              <a:gd name="connsiteY1" fmla="*/ 44605 h 579863"/>
              <a:gd name="connsiteX2" fmla="*/ 55756 w 971582"/>
              <a:gd name="connsiteY2" fmla="*/ 100361 h 579863"/>
              <a:gd name="connsiteX3" fmla="*/ 89209 w 971582"/>
              <a:gd name="connsiteY3" fmla="*/ 122663 h 579863"/>
              <a:gd name="connsiteX4" fmla="*/ 144965 w 971582"/>
              <a:gd name="connsiteY4" fmla="*/ 156117 h 579863"/>
              <a:gd name="connsiteX5" fmla="*/ 234175 w 971582"/>
              <a:gd name="connsiteY5" fmla="*/ 200722 h 579863"/>
              <a:gd name="connsiteX6" fmla="*/ 312234 w 971582"/>
              <a:gd name="connsiteY6" fmla="*/ 223024 h 579863"/>
              <a:gd name="connsiteX7" fmla="*/ 401443 w 971582"/>
              <a:gd name="connsiteY7" fmla="*/ 234176 h 579863"/>
              <a:gd name="connsiteX8" fmla="*/ 468351 w 971582"/>
              <a:gd name="connsiteY8" fmla="*/ 245327 h 579863"/>
              <a:gd name="connsiteX9" fmla="*/ 568712 w 971582"/>
              <a:gd name="connsiteY9" fmla="*/ 267629 h 579863"/>
              <a:gd name="connsiteX10" fmla="*/ 635619 w 971582"/>
              <a:gd name="connsiteY10" fmla="*/ 289932 h 579863"/>
              <a:gd name="connsiteX11" fmla="*/ 669073 w 971582"/>
              <a:gd name="connsiteY11" fmla="*/ 301083 h 579863"/>
              <a:gd name="connsiteX12" fmla="*/ 702526 w 971582"/>
              <a:gd name="connsiteY12" fmla="*/ 312234 h 579863"/>
              <a:gd name="connsiteX13" fmla="*/ 758282 w 971582"/>
              <a:gd name="connsiteY13" fmla="*/ 356839 h 579863"/>
              <a:gd name="connsiteX14" fmla="*/ 780585 w 971582"/>
              <a:gd name="connsiteY14" fmla="*/ 379141 h 579863"/>
              <a:gd name="connsiteX15" fmla="*/ 814039 w 971582"/>
              <a:gd name="connsiteY15" fmla="*/ 390293 h 579863"/>
              <a:gd name="connsiteX16" fmla="*/ 836341 w 971582"/>
              <a:gd name="connsiteY16" fmla="*/ 423746 h 579863"/>
              <a:gd name="connsiteX17" fmla="*/ 858643 w 971582"/>
              <a:gd name="connsiteY17" fmla="*/ 446049 h 579863"/>
              <a:gd name="connsiteX18" fmla="*/ 869795 w 971582"/>
              <a:gd name="connsiteY18" fmla="*/ 479502 h 579863"/>
              <a:gd name="connsiteX19" fmla="*/ 914400 w 971582"/>
              <a:gd name="connsiteY19" fmla="*/ 524107 h 579863"/>
              <a:gd name="connsiteX20" fmla="*/ 936702 w 971582"/>
              <a:gd name="connsiteY20" fmla="*/ 546410 h 579863"/>
              <a:gd name="connsiteX21" fmla="*/ 947853 w 971582"/>
              <a:gd name="connsiteY21" fmla="*/ 512956 h 579863"/>
              <a:gd name="connsiteX22" fmla="*/ 970156 w 971582"/>
              <a:gd name="connsiteY22" fmla="*/ 479502 h 579863"/>
              <a:gd name="connsiteX23" fmla="*/ 914400 w 971582"/>
              <a:gd name="connsiteY23" fmla="*/ 579863 h 579863"/>
              <a:gd name="connsiteX24" fmla="*/ 847492 w 971582"/>
              <a:gd name="connsiteY24" fmla="*/ 557561 h 579863"/>
              <a:gd name="connsiteX25" fmla="*/ 769434 w 971582"/>
              <a:gd name="connsiteY25" fmla="*/ 512956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1582" h="579863">
                <a:moveTo>
                  <a:pt x="0" y="0"/>
                </a:moveTo>
                <a:cubicBezTo>
                  <a:pt x="3717" y="14868"/>
                  <a:pt x="5114" y="30518"/>
                  <a:pt x="11151" y="44605"/>
                </a:cubicBezTo>
                <a:cubicBezTo>
                  <a:pt x="18711" y="62245"/>
                  <a:pt x="40117" y="87850"/>
                  <a:pt x="55756" y="100361"/>
                </a:cubicBezTo>
                <a:cubicBezTo>
                  <a:pt x="66221" y="108733"/>
                  <a:pt x="78744" y="114291"/>
                  <a:pt x="89209" y="122663"/>
                </a:cubicBezTo>
                <a:cubicBezTo>
                  <a:pt x="132944" y="157651"/>
                  <a:pt x="86870" y="136752"/>
                  <a:pt x="144965" y="156117"/>
                </a:cubicBezTo>
                <a:cubicBezTo>
                  <a:pt x="183891" y="195042"/>
                  <a:pt x="157295" y="175095"/>
                  <a:pt x="234175" y="200722"/>
                </a:cubicBezTo>
                <a:cubicBezTo>
                  <a:pt x="260689" y="209560"/>
                  <a:pt x="284231" y="218357"/>
                  <a:pt x="312234" y="223024"/>
                </a:cubicBezTo>
                <a:cubicBezTo>
                  <a:pt x="341794" y="227951"/>
                  <a:pt x="371776" y="229938"/>
                  <a:pt x="401443" y="234176"/>
                </a:cubicBezTo>
                <a:cubicBezTo>
                  <a:pt x="423826" y="237374"/>
                  <a:pt x="446048" y="241610"/>
                  <a:pt x="468351" y="245327"/>
                </a:cubicBezTo>
                <a:cubicBezTo>
                  <a:pt x="564068" y="277233"/>
                  <a:pt x="411699" y="228376"/>
                  <a:pt x="568712" y="267629"/>
                </a:cubicBezTo>
                <a:cubicBezTo>
                  <a:pt x="591519" y="273331"/>
                  <a:pt x="613317" y="282498"/>
                  <a:pt x="635619" y="289932"/>
                </a:cubicBezTo>
                <a:lnTo>
                  <a:pt x="669073" y="301083"/>
                </a:lnTo>
                <a:lnTo>
                  <a:pt x="702526" y="312234"/>
                </a:lnTo>
                <a:cubicBezTo>
                  <a:pt x="756373" y="366081"/>
                  <a:pt x="687952" y="300576"/>
                  <a:pt x="758282" y="356839"/>
                </a:cubicBezTo>
                <a:cubicBezTo>
                  <a:pt x="766492" y="363407"/>
                  <a:pt x="771570" y="373732"/>
                  <a:pt x="780585" y="379141"/>
                </a:cubicBezTo>
                <a:cubicBezTo>
                  <a:pt x="790665" y="385189"/>
                  <a:pt x="802888" y="386576"/>
                  <a:pt x="814039" y="390293"/>
                </a:cubicBezTo>
                <a:cubicBezTo>
                  <a:pt x="821473" y="401444"/>
                  <a:pt x="827969" y="413281"/>
                  <a:pt x="836341" y="423746"/>
                </a:cubicBezTo>
                <a:cubicBezTo>
                  <a:pt x="842909" y="431956"/>
                  <a:pt x="853234" y="437034"/>
                  <a:pt x="858643" y="446049"/>
                </a:cubicBezTo>
                <a:cubicBezTo>
                  <a:pt x="864691" y="456128"/>
                  <a:pt x="862963" y="469937"/>
                  <a:pt x="869795" y="479502"/>
                </a:cubicBezTo>
                <a:cubicBezTo>
                  <a:pt x="882017" y="496612"/>
                  <a:pt x="899532" y="509239"/>
                  <a:pt x="914400" y="524107"/>
                </a:cubicBezTo>
                <a:lnTo>
                  <a:pt x="936702" y="546410"/>
                </a:lnTo>
                <a:cubicBezTo>
                  <a:pt x="940419" y="535259"/>
                  <a:pt x="942596" y="523470"/>
                  <a:pt x="947853" y="512956"/>
                </a:cubicBezTo>
                <a:cubicBezTo>
                  <a:pt x="953847" y="500969"/>
                  <a:pt x="977590" y="468351"/>
                  <a:pt x="970156" y="479502"/>
                </a:cubicBezTo>
                <a:cubicBezTo>
                  <a:pt x="919031" y="556190"/>
                  <a:pt x="934027" y="520981"/>
                  <a:pt x="914400" y="579863"/>
                </a:cubicBezTo>
                <a:cubicBezTo>
                  <a:pt x="892097" y="572429"/>
                  <a:pt x="867053" y="570602"/>
                  <a:pt x="847492" y="557561"/>
                </a:cubicBezTo>
                <a:cubicBezTo>
                  <a:pt x="777492" y="510894"/>
                  <a:pt x="807389" y="512956"/>
                  <a:pt x="769434" y="5129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806176" y="2341756"/>
            <a:ext cx="936702" cy="758283"/>
          </a:xfrm>
          <a:custGeom>
            <a:avLst/>
            <a:gdLst>
              <a:gd name="connsiteX0" fmla="*/ 936702 w 936702"/>
              <a:gd name="connsiteY0" fmla="*/ 0 h 758283"/>
              <a:gd name="connsiteX1" fmla="*/ 892097 w 936702"/>
              <a:gd name="connsiteY1" fmla="*/ 33454 h 758283"/>
              <a:gd name="connsiteX2" fmla="*/ 858644 w 936702"/>
              <a:gd name="connsiteY2" fmla="*/ 44605 h 758283"/>
              <a:gd name="connsiteX3" fmla="*/ 702526 w 936702"/>
              <a:gd name="connsiteY3" fmla="*/ 156117 h 758283"/>
              <a:gd name="connsiteX4" fmla="*/ 613317 w 936702"/>
              <a:gd name="connsiteY4" fmla="*/ 245327 h 758283"/>
              <a:gd name="connsiteX5" fmla="*/ 579863 w 936702"/>
              <a:gd name="connsiteY5" fmla="*/ 289932 h 758283"/>
              <a:gd name="connsiteX6" fmla="*/ 546409 w 936702"/>
              <a:gd name="connsiteY6" fmla="*/ 345688 h 758283"/>
              <a:gd name="connsiteX7" fmla="*/ 479502 w 936702"/>
              <a:gd name="connsiteY7" fmla="*/ 390293 h 758283"/>
              <a:gd name="connsiteX8" fmla="*/ 446048 w 936702"/>
              <a:gd name="connsiteY8" fmla="*/ 412595 h 758283"/>
              <a:gd name="connsiteX9" fmla="*/ 390292 w 936702"/>
              <a:gd name="connsiteY9" fmla="*/ 457200 h 758283"/>
              <a:gd name="connsiteX10" fmla="*/ 356839 w 936702"/>
              <a:gd name="connsiteY10" fmla="*/ 468351 h 758283"/>
              <a:gd name="connsiteX11" fmla="*/ 301083 w 936702"/>
              <a:gd name="connsiteY11" fmla="*/ 512956 h 758283"/>
              <a:gd name="connsiteX12" fmla="*/ 245326 w 936702"/>
              <a:gd name="connsiteY12" fmla="*/ 568712 h 758283"/>
              <a:gd name="connsiteX13" fmla="*/ 223024 w 936702"/>
              <a:gd name="connsiteY13" fmla="*/ 591015 h 758283"/>
              <a:gd name="connsiteX14" fmla="*/ 189570 w 936702"/>
              <a:gd name="connsiteY14" fmla="*/ 613317 h 758283"/>
              <a:gd name="connsiteX15" fmla="*/ 167268 w 936702"/>
              <a:gd name="connsiteY15" fmla="*/ 635620 h 758283"/>
              <a:gd name="connsiteX16" fmla="*/ 100361 w 936702"/>
              <a:gd name="connsiteY16" fmla="*/ 657922 h 758283"/>
              <a:gd name="connsiteX17" fmla="*/ 78058 w 936702"/>
              <a:gd name="connsiteY17" fmla="*/ 680224 h 758283"/>
              <a:gd name="connsiteX18" fmla="*/ 0 w 936702"/>
              <a:gd name="connsiteY18" fmla="*/ 680224 h 758283"/>
              <a:gd name="connsiteX19" fmla="*/ 44604 w 936702"/>
              <a:gd name="connsiteY19" fmla="*/ 579864 h 758283"/>
              <a:gd name="connsiteX20" fmla="*/ 55756 w 936702"/>
              <a:gd name="connsiteY20" fmla="*/ 546410 h 758283"/>
              <a:gd name="connsiteX21" fmla="*/ 33453 w 936702"/>
              <a:gd name="connsiteY21" fmla="*/ 646771 h 758283"/>
              <a:gd name="connsiteX22" fmla="*/ 11151 w 936702"/>
              <a:gd name="connsiteY22" fmla="*/ 680224 h 758283"/>
              <a:gd name="connsiteX23" fmla="*/ 44604 w 936702"/>
              <a:gd name="connsiteY23" fmla="*/ 702527 h 758283"/>
              <a:gd name="connsiteX24" fmla="*/ 111512 w 936702"/>
              <a:gd name="connsiteY24" fmla="*/ 758283 h 75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36702" h="758283">
                <a:moveTo>
                  <a:pt x="936702" y="0"/>
                </a:moveTo>
                <a:cubicBezTo>
                  <a:pt x="921834" y="11151"/>
                  <a:pt x="908234" y="24233"/>
                  <a:pt x="892097" y="33454"/>
                </a:cubicBezTo>
                <a:cubicBezTo>
                  <a:pt x="881892" y="39286"/>
                  <a:pt x="868512" y="38220"/>
                  <a:pt x="858644" y="44605"/>
                </a:cubicBezTo>
                <a:cubicBezTo>
                  <a:pt x="804952" y="79346"/>
                  <a:pt x="747746" y="110896"/>
                  <a:pt x="702526" y="156117"/>
                </a:cubicBezTo>
                <a:cubicBezTo>
                  <a:pt x="672790" y="185854"/>
                  <a:pt x="638549" y="211684"/>
                  <a:pt x="613317" y="245327"/>
                </a:cubicBezTo>
                <a:cubicBezTo>
                  <a:pt x="602166" y="260195"/>
                  <a:pt x="590172" y="274468"/>
                  <a:pt x="579863" y="289932"/>
                </a:cubicBezTo>
                <a:cubicBezTo>
                  <a:pt x="567840" y="307966"/>
                  <a:pt x="561735" y="330362"/>
                  <a:pt x="546409" y="345688"/>
                </a:cubicBezTo>
                <a:cubicBezTo>
                  <a:pt x="527456" y="364641"/>
                  <a:pt x="501804" y="375425"/>
                  <a:pt x="479502" y="390293"/>
                </a:cubicBezTo>
                <a:cubicBezTo>
                  <a:pt x="468351" y="397727"/>
                  <a:pt x="455525" y="403118"/>
                  <a:pt x="446048" y="412595"/>
                </a:cubicBezTo>
                <a:cubicBezTo>
                  <a:pt x="425303" y="433341"/>
                  <a:pt x="418429" y="443132"/>
                  <a:pt x="390292" y="457200"/>
                </a:cubicBezTo>
                <a:cubicBezTo>
                  <a:pt x="379779" y="462457"/>
                  <a:pt x="367990" y="464634"/>
                  <a:pt x="356839" y="468351"/>
                </a:cubicBezTo>
                <a:cubicBezTo>
                  <a:pt x="269888" y="555302"/>
                  <a:pt x="413611" y="414495"/>
                  <a:pt x="301083" y="512956"/>
                </a:cubicBezTo>
                <a:cubicBezTo>
                  <a:pt x="281302" y="530264"/>
                  <a:pt x="263912" y="550126"/>
                  <a:pt x="245326" y="568712"/>
                </a:cubicBezTo>
                <a:cubicBezTo>
                  <a:pt x="237892" y="576146"/>
                  <a:pt x="231772" y="585183"/>
                  <a:pt x="223024" y="591015"/>
                </a:cubicBezTo>
                <a:cubicBezTo>
                  <a:pt x="211873" y="598449"/>
                  <a:pt x="200035" y="604945"/>
                  <a:pt x="189570" y="613317"/>
                </a:cubicBezTo>
                <a:cubicBezTo>
                  <a:pt x="181360" y="619885"/>
                  <a:pt x="176672" y="630918"/>
                  <a:pt x="167268" y="635620"/>
                </a:cubicBezTo>
                <a:cubicBezTo>
                  <a:pt x="146241" y="646133"/>
                  <a:pt x="100361" y="657922"/>
                  <a:pt x="100361" y="657922"/>
                </a:cubicBezTo>
                <a:cubicBezTo>
                  <a:pt x="92927" y="665356"/>
                  <a:pt x="87073" y="674815"/>
                  <a:pt x="78058" y="680224"/>
                </a:cubicBezTo>
                <a:cubicBezTo>
                  <a:pt x="45120" y="699987"/>
                  <a:pt x="36379" y="689320"/>
                  <a:pt x="0" y="680224"/>
                </a:cubicBezTo>
                <a:cubicBezTo>
                  <a:pt x="57533" y="507621"/>
                  <a:pt x="-8407" y="685884"/>
                  <a:pt x="44604" y="579864"/>
                </a:cubicBezTo>
                <a:cubicBezTo>
                  <a:pt x="49861" y="569350"/>
                  <a:pt x="55756" y="534655"/>
                  <a:pt x="55756" y="546410"/>
                </a:cubicBezTo>
                <a:cubicBezTo>
                  <a:pt x="55756" y="563538"/>
                  <a:pt x="44951" y="623774"/>
                  <a:pt x="33453" y="646771"/>
                </a:cubicBezTo>
                <a:cubicBezTo>
                  <a:pt x="27460" y="658758"/>
                  <a:pt x="18585" y="669073"/>
                  <a:pt x="11151" y="680224"/>
                </a:cubicBezTo>
                <a:cubicBezTo>
                  <a:pt x="22302" y="687658"/>
                  <a:pt x="34429" y="693805"/>
                  <a:pt x="44604" y="702527"/>
                </a:cubicBezTo>
                <a:cubicBezTo>
                  <a:pt x="115275" y="763103"/>
                  <a:pt x="62421" y="733739"/>
                  <a:pt x="111512" y="75828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393580" y="4202413"/>
            <a:ext cx="211874" cy="692972"/>
          </a:xfrm>
          <a:custGeom>
            <a:avLst/>
            <a:gdLst>
              <a:gd name="connsiteX0" fmla="*/ 89210 w 211874"/>
              <a:gd name="connsiteY0" fmla="*/ 692972 h 692972"/>
              <a:gd name="connsiteX1" fmla="*/ 89210 w 211874"/>
              <a:gd name="connsiteY1" fmla="*/ 548007 h 692972"/>
              <a:gd name="connsiteX2" fmla="*/ 111513 w 211874"/>
              <a:gd name="connsiteY2" fmla="*/ 458797 h 692972"/>
              <a:gd name="connsiteX3" fmla="*/ 89210 w 211874"/>
              <a:gd name="connsiteY3" fmla="*/ 124260 h 692972"/>
              <a:gd name="connsiteX4" fmla="*/ 78059 w 211874"/>
              <a:gd name="connsiteY4" fmla="*/ 90807 h 692972"/>
              <a:gd name="connsiteX5" fmla="*/ 55757 w 211874"/>
              <a:gd name="connsiteY5" fmla="*/ 1597 h 692972"/>
              <a:gd name="connsiteX6" fmla="*/ 33454 w 211874"/>
              <a:gd name="connsiteY6" fmla="*/ 46202 h 692972"/>
              <a:gd name="connsiteX7" fmla="*/ 22303 w 211874"/>
              <a:gd name="connsiteY7" fmla="*/ 79655 h 692972"/>
              <a:gd name="connsiteX8" fmla="*/ 0 w 211874"/>
              <a:gd name="connsiteY8" fmla="*/ 101958 h 692972"/>
              <a:gd name="connsiteX9" fmla="*/ 11152 w 211874"/>
              <a:gd name="connsiteY9" fmla="*/ 35050 h 692972"/>
              <a:gd name="connsiteX10" fmla="*/ 22303 w 211874"/>
              <a:gd name="connsiteY10" fmla="*/ 1597 h 692972"/>
              <a:gd name="connsiteX11" fmla="*/ 89210 w 211874"/>
              <a:gd name="connsiteY11" fmla="*/ 12748 h 692972"/>
              <a:gd name="connsiteX12" fmla="*/ 156118 w 211874"/>
              <a:gd name="connsiteY12" fmla="*/ 57353 h 692972"/>
              <a:gd name="connsiteX13" fmla="*/ 178420 w 211874"/>
              <a:gd name="connsiteY13" fmla="*/ 90807 h 692972"/>
              <a:gd name="connsiteX14" fmla="*/ 211874 w 211874"/>
              <a:gd name="connsiteY14" fmla="*/ 113109 h 69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874" h="692972">
                <a:moveTo>
                  <a:pt x="89210" y="692972"/>
                </a:moveTo>
                <a:cubicBezTo>
                  <a:pt x="74386" y="618850"/>
                  <a:pt x="72224" y="638600"/>
                  <a:pt x="89210" y="548007"/>
                </a:cubicBezTo>
                <a:cubicBezTo>
                  <a:pt x="94859" y="517880"/>
                  <a:pt x="111513" y="458797"/>
                  <a:pt x="111513" y="458797"/>
                </a:cubicBezTo>
                <a:cubicBezTo>
                  <a:pt x="107819" y="377526"/>
                  <a:pt x="107286" y="223679"/>
                  <a:pt x="89210" y="124260"/>
                </a:cubicBezTo>
                <a:cubicBezTo>
                  <a:pt x="87107" y="112695"/>
                  <a:pt x="81152" y="102147"/>
                  <a:pt x="78059" y="90807"/>
                </a:cubicBezTo>
                <a:cubicBezTo>
                  <a:pt x="69994" y="61235"/>
                  <a:pt x="55757" y="1597"/>
                  <a:pt x="55757" y="1597"/>
                </a:cubicBezTo>
                <a:cubicBezTo>
                  <a:pt x="48323" y="16465"/>
                  <a:pt x="40002" y="30923"/>
                  <a:pt x="33454" y="46202"/>
                </a:cubicBezTo>
                <a:cubicBezTo>
                  <a:pt x="28824" y="57006"/>
                  <a:pt x="28351" y="69576"/>
                  <a:pt x="22303" y="79655"/>
                </a:cubicBezTo>
                <a:cubicBezTo>
                  <a:pt x="16894" y="88670"/>
                  <a:pt x="7434" y="94524"/>
                  <a:pt x="0" y="101958"/>
                </a:cubicBezTo>
                <a:cubicBezTo>
                  <a:pt x="3717" y="79655"/>
                  <a:pt x="6247" y="57122"/>
                  <a:pt x="11152" y="35050"/>
                </a:cubicBezTo>
                <a:cubicBezTo>
                  <a:pt x="13702" y="23576"/>
                  <a:pt x="11001" y="4826"/>
                  <a:pt x="22303" y="1597"/>
                </a:cubicBezTo>
                <a:cubicBezTo>
                  <a:pt x="44043" y="-4614"/>
                  <a:pt x="66908" y="9031"/>
                  <a:pt x="89210" y="12748"/>
                </a:cubicBezTo>
                <a:cubicBezTo>
                  <a:pt x="111513" y="27616"/>
                  <a:pt x="141250" y="35050"/>
                  <a:pt x="156118" y="57353"/>
                </a:cubicBezTo>
                <a:cubicBezTo>
                  <a:pt x="163552" y="68504"/>
                  <a:pt x="168943" y="81330"/>
                  <a:pt x="178420" y="90807"/>
                </a:cubicBezTo>
                <a:cubicBezTo>
                  <a:pt x="187897" y="100284"/>
                  <a:pt x="211874" y="113109"/>
                  <a:pt x="211874" y="113109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422024" y="3590693"/>
            <a:ext cx="714756" cy="289931"/>
          </a:xfrm>
          <a:custGeom>
            <a:avLst/>
            <a:gdLst>
              <a:gd name="connsiteX0" fmla="*/ 714756 w 714756"/>
              <a:gd name="connsiteY0" fmla="*/ 278780 h 289931"/>
              <a:gd name="connsiteX1" fmla="*/ 670152 w 714756"/>
              <a:gd name="connsiteY1" fmla="*/ 289931 h 289931"/>
              <a:gd name="connsiteX2" fmla="*/ 502883 w 714756"/>
              <a:gd name="connsiteY2" fmla="*/ 278780 h 289931"/>
              <a:gd name="connsiteX3" fmla="*/ 435976 w 714756"/>
              <a:gd name="connsiteY3" fmla="*/ 256478 h 289931"/>
              <a:gd name="connsiteX4" fmla="*/ 190649 w 714756"/>
              <a:gd name="connsiteY4" fmla="*/ 144966 h 289931"/>
              <a:gd name="connsiteX5" fmla="*/ 157196 w 714756"/>
              <a:gd name="connsiteY5" fmla="*/ 122663 h 289931"/>
              <a:gd name="connsiteX6" fmla="*/ 112591 w 714756"/>
              <a:gd name="connsiteY6" fmla="*/ 100361 h 289931"/>
              <a:gd name="connsiteX7" fmla="*/ 45683 w 714756"/>
              <a:gd name="connsiteY7" fmla="*/ 44605 h 289931"/>
              <a:gd name="connsiteX8" fmla="*/ 34532 w 714756"/>
              <a:gd name="connsiteY8" fmla="*/ 78058 h 289931"/>
              <a:gd name="connsiteX9" fmla="*/ 23381 w 714756"/>
              <a:gd name="connsiteY9" fmla="*/ 167268 h 289931"/>
              <a:gd name="connsiteX10" fmla="*/ 12230 w 714756"/>
              <a:gd name="connsiteY10" fmla="*/ 189570 h 289931"/>
              <a:gd name="connsiteX11" fmla="*/ 34532 w 714756"/>
              <a:gd name="connsiteY11" fmla="*/ 122663 h 289931"/>
              <a:gd name="connsiteX12" fmla="*/ 45683 w 714756"/>
              <a:gd name="connsiteY12" fmla="*/ 89209 h 289931"/>
              <a:gd name="connsiteX13" fmla="*/ 56835 w 714756"/>
              <a:gd name="connsiteY13" fmla="*/ 55756 h 289931"/>
              <a:gd name="connsiteX14" fmla="*/ 67986 w 714756"/>
              <a:gd name="connsiteY14" fmla="*/ 0 h 289931"/>
              <a:gd name="connsiteX15" fmla="*/ 101439 w 714756"/>
              <a:gd name="connsiteY15" fmla="*/ 11151 h 289931"/>
              <a:gd name="connsiteX16" fmla="*/ 146044 w 714756"/>
              <a:gd name="connsiteY16" fmla="*/ 22302 h 289931"/>
              <a:gd name="connsiteX17" fmla="*/ 224103 w 714756"/>
              <a:gd name="connsiteY17" fmla="*/ 44605 h 28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4756" h="289931">
                <a:moveTo>
                  <a:pt x="714756" y="278780"/>
                </a:moveTo>
                <a:cubicBezTo>
                  <a:pt x="699888" y="282497"/>
                  <a:pt x="685478" y="289931"/>
                  <a:pt x="670152" y="289931"/>
                </a:cubicBezTo>
                <a:cubicBezTo>
                  <a:pt x="614272" y="289931"/>
                  <a:pt x="558201" y="286682"/>
                  <a:pt x="502883" y="278780"/>
                </a:cubicBezTo>
                <a:cubicBezTo>
                  <a:pt x="479611" y="275455"/>
                  <a:pt x="457378" y="266206"/>
                  <a:pt x="435976" y="256478"/>
                </a:cubicBezTo>
                <a:cubicBezTo>
                  <a:pt x="354200" y="219307"/>
                  <a:pt x="271630" y="183837"/>
                  <a:pt x="190649" y="144966"/>
                </a:cubicBezTo>
                <a:cubicBezTo>
                  <a:pt x="178567" y="139167"/>
                  <a:pt x="168832" y="129312"/>
                  <a:pt x="157196" y="122663"/>
                </a:cubicBezTo>
                <a:cubicBezTo>
                  <a:pt x="142763" y="114416"/>
                  <a:pt x="127459" y="107795"/>
                  <a:pt x="112591" y="100361"/>
                </a:cubicBezTo>
                <a:cubicBezTo>
                  <a:pt x="109851" y="97621"/>
                  <a:pt x="58104" y="41500"/>
                  <a:pt x="45683" y="44605"/>
                </a:cubicBezTo>
                <a:cubicBezTo>
                  <a:pt x="34280" y="47456"/>
                  <a:pt x="38249" y="66907"/>
                  <a:pt x="34532" y="78058"/>
                </a:cubicBezTo>
                <a:cubicBezTo>
                  <a:pt x="30815" y="107795"/>
                  <a:pt x="29660" y="137965"/>
                  <a:pt x="23381" y="167268"/>
                </a:cubicBezTo>
                <a:cubicBezTo>
                  <a:pt x="17247" y="195891"/>
                  <a:pt x="-18325" y="291419"/>
                  <a:pt x="12230" y="189570"/>
                </a:cubicBezTo>
                <a:cubicBezTo>
                  <a:pt x="18985" y="167053"/>
                  <a:pt x="27098" y="144965"/>
                  <a:pt x="34532" y="122663"/>
                </a:cubicBezTo>
                <a:lnTo>
                  <a:pt x="45683" y="89209"/>
                </a:lnTo>
                <a:cubicBezTo>
                  <a:pt x="49400" y="78058"/>
                  <a:pt x="54530" y="67282"/>
                  <a:pt x="56835" y="55756"/>
                </a:cubicBezTo>
                <a:lnTo>
                  <a:pt x="67986" y="0"/>
                </a:lnTo>
                <a:cubicBezTo>
                  <a:pt x="79137" y="3717"/>
                  <a:pt x="90137" y="7922"/>
                  <a:pt x="101439" y="11151"/>
                </a:cubicBezTo>
                <a:cubicBezTo>
                  <a:pt x="116175" y="15361"/>
                  <a:pt x="131364" y="17898"/>
                  <a:pt x="146044" y="22302"/>
                </a:cubicBezTo>
                <a:cubicBezTo>
                  <a:pt x="224305" y="45780"/>
                  <a:pt x="188205" y="44605"/>
                  <a:pt x="224103" y="4460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8040" y="5999796"/>
            <a:ext cx="420980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* Some of these values are constants</a:t>
            </a:r>
          </a:p>
          <a:p>
            <a:pPr algn="ctr"/>
            <a:r>
              <a:rPr lang="en-US" dirty="0" smtClean="0"/>
              <a:t>** Use the function: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Math.log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i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pPr algn="ctr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78" y="2671182"/>
            <a:ext cx="5099244" cy="13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203" y="70505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1727" y="1219889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graphical objects and how do I use them?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868" y="-1"/>
            <a:ext cx="17198969" cy="71549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607956" y="1004711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ffectLst/>
              </a:rPr>
              <a:t>The End?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91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1727" y="1219889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 algn="ctr">
              <a:buAutoNum type="arabicPeriod"/>
            </a:pPr>
            <a:r>
              <a:rPr lang="en-US" sz="2400" smtClean="0">
                <a:latin typeface="Chalkboard"/>
                <a:cs typeface="Chalkboard"/>
              </a:rPr>
              <a:t>What are graphical objects </a:t>
            </a:r>
            <a:r>
              <a:rPr lang="en-US" sz="2400" dirty="0" smtClean="0">
                <a:latin typeface="Chalkboard"/>
                <a:cs typeface="Chalkboard"/>
              </a:rPr>
              <a:t>and how do I </a:t>
            </a:r>
            <a:r>
              <a:rPr lang="en-US" sz="2400" smtClean="0">
                <a:latin typeface="Chalkboard"/>
                <a:cs typeface="Chalkboard"/>
              </a:rPr>
              <a:t>use them?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9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0" y="1054100"/>
            <a:ext cx="6385436" cy="36294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Example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410" y="2684764"/>
            <a:ext cx="5419492" cy="3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 Program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8089" y="4646340"/>
            <a:ext cx="267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SuperKarel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427463" y="4398815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480950" y="3947532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99678" y="2553629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6715</TotalTime>
  <Words>1832</Words>
  <Application>Microsoft Macintosh PowerPoint</Application>
  <PresentationFormat>On-screen Show (4:3)</PresentationFormat>
  <Paragraphs>438</Paragraphs>
  <Slides>59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Calibri</vt:lpstr>
      <vt:lpstr>Century Gothic</vt:lpstr>
      <vt:lpstr>Chalkboard</vt:lpstr>
      <vt:lpstr>Mangal</vt:lpstr>
      <vt:lpstr>ＭＳ Ｐゴシック</vt:lpstr>
      <vt:lpstr>Arial</vt:lpstr>
      <vt:lpstr>Charcoal CY</vt:lpstr>
      <vt:lpstr>Courier</vt:lpstr>
      <vt:lpstr>Courier New</vt:lpstr>
      <vt:lpstr>Helvetica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86</cp:revision>
  <cp:lastPrinted>2017-01-18T18:10:27Z</cp:lastPrinted>
  <dcterms:created xsi:type="dcterms:W3CDTF">2014-06-13T10:00:48Z</dcterms:created>
  <dcterms:modified xsi:type="dcterms:W3CDTF">2017-01-19T00:29:25Z</dcterms:modified>
</cp:coreProperties>
</file>